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5"/>
  </p:notesMasterIdLst>
  <p:handoutMasterIdLst>
    <p:handoutMasterId r:id="rId26"/>
  </p:handoutMasterIdLst>
  <p:sldIdLst>
    <p:sldId id="256" r:id="rId2"/>
    <p:sldId id="258" r:id="rId3"/>
    <p:sldId id="261" r:id="rId4"/>
    <p:sldId id="263" r:id="rId5"/>
    <p:sldId id="264" r:id="rId6"/>
    <p:sldId id="262" r:id="rId7"/>
    <p:sldId id="284" r:id="rId8"/>
    <p:sldId id="289" r:id="rId9"/>
    <p:sldId id="290" r:id="rId10"/>
    <p:sldId id="291" r:id="rId11"/>
    <p:sldId id="292" r:id="rId12"/>
    <p:sldId id="293" r:id="rId13"/>
    <p:sldId id="294" r:id="rId14"/>
    <p:sldId id="295" r:id="rId15"/>
    <p:sldId id="296" r:id="rId16"/>
    <p:sldId id="260" r:id="rId17"/>
    <p:sldId id="297" r:id="rId18"/>
    <p:sldId id="259" r:id="rId19"/>
    <p:sldId id="298" r:id="rId20"/>
    <p:sldId id="299" r:id="rId21"/>
    <p:sldId id="300" r:id="rId22"/>
    <p:sldId id="270" r:id="rId23"/>
    <p:sldId id="279" r:id="rId24"/>
  </p:sldIdLst>
  <p:sldSz cx="9144000" cy="5143500" type="screen16x9"/>
  <p:notesSz cx="6858000" cy="9144000"/>
  <p:embeddedFontLst>
    <p:embeddedFont>
      <p:font typeface="Segoe UI Semibold" panose="020B0702040204020203" pitchFamily="34" charset="0"/>
      <p:bold r:id="rId27"/>
      <p:boldItalic r:id="rId28"/>
    </p:embeddedFont>
    <p:embeddedFont>
      <p:font typeface="Dosis" panose="020B0604020202020204" charset="0"/>
      <p:regular r:id="rId29"/>
      <p:bold r:id="rId30"/>
    </p:embeddedFont>
    <p:embeddedFont>
      <p:font typeface="Cambria" panose="02040503050406030204" pitchFamily="18" charset="0"/>
      <p:regular r:id="rId31"/>
      <p:bold r:id="rId32"/>
      <p:italic r:id="rId33"/>
      <p:boldItalic r:id="rId34"/>
    </p:embeddedFont>
    <p:embeddedFont>
      <p:font typeface="Segoe UI Light" panose="020B0502040204020203" pitchFamily="34" charset="0"/>
      <p:regular r:id="rId35"/>
      <p:italic r:id="rId36"/>
    </p:embeddedFont>
    <p:embeddedFont>
      <p:font typeface="Sniglet" panose="020B0604020202020204" charset="0"/>
      <p:regular r:id="rId37"/>
    </p:embeddedFont>
    <p:embeddedFont>
      <p:font typeface="Calibri" panose="020F0502020204030204" pitchFamily="34" charset="0"/>
      <p:regular r:id="rId38"/>
      <p:bold r:id="rId39"/>
      <p:italic r:id="rId40"/>
      <p:boldItalic r:id="rId41"/>
    </p:embeddedFont>
    <p:embeddedFont>
      <p:font typeface="Candara" panose="020E0502030303020204" pitchFamily="34" charset="0"/>
      <p:regular r:id="rId42"/>
      <p:bold r:id="rId43"/>
      <p:italic r:id="rId44"/>
      <p:boldItalic r:id="rId45"/>
    </p:embeddedFont>
    <p:embeddedFont>
      <p:font typeface="Sitka Banner" panose="020005050000000200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60"/>
  </p:normalViewPr>
  <p:slideViewPr>
    <p:cSldViewPr snapToGrid="0">
      <p:cViewPr varScale="1">
        <p:scale>
          <a:sx n="104" d="100"/>
          <a:sy n="104" d="100"/>
        </p:scale>
        <p:origin x="77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08856F-CDB5-4DA2-BFB9-6997ED884E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E30F1A-41FE-4ACD-9317-C4AD270D94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B8BE10-745A-40B5-B450-ED953FA7128E}" type="datetimeFigureOut">
              <a:rPr lang="en-US" smtClean="0"/>
              <a:t>04-May-18</a:t>
            </a:fld>
            <a:endParaRPr lang="en-US"/>
          </a:p>
        </p:txBody>
      </p:sp>
      <p:sp>
        <p:nvSpPr>
          <p:cNvPr id="4" name="Footer Placeholder 3">
            <a:extLst>
              <a:ext uri="{FF2B5EF4-FFF2-40B4-BE49-F238E27FC236}">
                <a16:creationId xmlns:a16="http://schemas.microsoft.com/office/drawing/2014/main" id="{58E30139-52CA-4F05-A783-52C46D8E12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91D8AD-B068-42AB-85E1-1B949AA6A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3D6D16-6B9E-451C-AAE3-7E3CFA36018F}" type="slidenum">
              <a:rPr lang="en-US" smtClean="0"/>
              <a:t>‹#›</a:t>
            </a:fld>
            <a:endParaRPr lang="en-US"/>
          </a:p>
        </p:txBody>
      </p:sp>
    </p:spTree>
    <p:extLst>
      <p:ext uri="{BB962C8B-B14F-4D97-AF65-F5344CB8AC3E}">
        <p14:creationId xmlns:p14="http://schemas.microsoft.com/office/powerpoint/2010/main" val="26615135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53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761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855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5143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60224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2875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684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028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436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44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676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4414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3548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67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18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753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3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30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874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318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670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360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7835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747925" y="1302836"/>
            <a:ext cx="6140399" cy="3610800"/>
          </a:xfrm>
          <a:prstGeom prst="rect">
            <a:avLst/>
          </a:prstGeom>
        </p:spPr>
        <p:txBody>
          <a:bodyPr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7442902" y="-91153"/>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9" name="Shape 359"/>
          <p:cNvSpPr txBox="1">
            <a:spLocks noGrp="1"/>
          </p:cNvSpPr>
          <p:nvPr>
            <p:ph type="body" idx="1"/>
          </p:nvPr>
        </p:nvSpPr>
        <p:spPr>
          <a:xfrm>
            <a:off x="747925"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0" name="Shape 360"/>
          <p:cNvSpPr txBox="1">
            <a:spLocks noGrp="1"/>
          </p:cNvSpPr>
          <p:nvPr>
            <p:ph type="body" idx="2"/>
          </p:nvPr>
        </p:nvSpPr>
        <p:spPr>
          <a:xfrm>
            <a:off x="2953086"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1" name="Shape 361"/>
          <p:cNvSpPr txBox="1">
            <a:spLocks noGrp="1"/>
          </p:cNvSpPr>
          <p:nvPr>
            <p:ph type="body" idx="3"/>
          </p:nvPr>
        </p:nvSpPr>
        <p:spPr>
          <a:xfrm>
            <a:off x="5158248"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362" name="Shape 362"/>
          <p:cNvGrpSpPr/>
          <p:nvPr/>
        </p:nvGrpSpPr>
        <p:grpSpPr>
          <a:xfrm>
            <a:off x="7442902" y="-91153"/>
            <a:ext cx="1796289" cy="5330574"/>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92" name="Shape 392"/>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495500" y="1499041"/>
            <a:ext cx="6153000" cy="1131703"/>
          </a:xfrm>
          <a:prstGeom prst="rect">
            <a:avLst/>
          </a:prstGeom>
        </p:spPr>
        <p:txBody>
          <a:bodyPr lIns="91425" tIns="91425" rIns="91425" bIns="91425" anchor="ctr" anchorCtr="0">
            <a:noAutofit/>
          </a:bodyPr>
          <a:lstStyle/>
          <a:p>
            <a:pPr lvl="0" algn="ctr">
              <a:spcBef>
                <a:spcPts val="0"/>
              </a:spcBef>
              <a:buNone/>
            </a:pPr>
            <a:r>
              <a:rPr lang="en-US" sz="6000" dirty="0">
                <a:solidFill>
                  <a:srgbClr val="FF0000"/>
                </a:solidFill>
              </a:rPr>
              <a:t>SPIRAL MODEL</a:t>
            </a:r>
            <a:endParaRPr lang="en" sz="6000" dirty="0">
              <a:solidFill>
                <a:srgbClr val="FF0000"/>
              </a:solidFill>
            </a:endParaRPr>
          </a:p>
        </p:txBody>
      </p:sp>
      <p:pic>
        <p:nvPicPr>
          <p:cNvPr id="3" name="Picture 2">
            <a:extLst>
              <a:ext uri="{FF2B5EF4-FFF2-40B4-BE49-F238E27FC236}">
                <a16:creationId xmlns:a16="http://schemas.microsoft.com/office/drawing/2014/main" id="{E4A57FAA-AB31-40C8-B6B6-A56C69F45757}"/>
              </a:ext>
            </a:extLst>
          </p:cNvPr>
          <p:cNvPicPr>
            <a:picLocks noChangeAspect="1"/>
          </p:cNvPicPr>
          <p:nvPr/>
        </p:nvPicPr>
        <p:blipFill>
          <a:blip r:embed="rId3"/>
          <a:stretch>
            <a:fillRect/>
          </a:stretch>
        </p:blipFill>
        <p:spPr>
          <a:xfrm>
            <a:off x="114628" y="143495"/>
            <a:ext cx="1998880" cy="97738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B88A1FBA-AA11-4F95-B3CA-E3F97C72471F}"/>
              </a:ext>
            </a:extLst>
          </p:cNvPr>
          <p:cNvPicPr>
            <a:picLocks noChangeAspect="1"/>
          </p:cNvPicPr>
          <p:nvPr/>
        </p:nvPicPr>
        <p:blipFill>
          <a:blip r:embed="rId4"/>
          <a:stretch>
            <a:fillRect/>
          </a:stretch>
        </p:blipFill>
        <p:spPr>
          <a:xfrm>
            <a:off x="7648500" y="143495"/>
            <a:ext cx="1307130" cy="1562180"/>
          </a:xfrm>
          <a:prstGeom prst="rect">
            <a:avLst/>
          </a:prstGeom>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GIAI ĐOẠN THỨ HAI</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17009" y="1250065"/>
            <a:ext cx="6909671" cy="2666615"/>
          </a:xfrm>
        </p:spPr>
        <p:txBody>
          <a:bodyPr/>
          <a:lstStyle/>
          <a:p>
            <a:pPr>
              <a:spcBef>
                <a:spcPts val="600"/>
              </a:spcBef>
              <a:spcAft>
                <a:spcPts val="600"/>
              </a:spcAft>
            </a:pPr>
            <a:r>
              <a:rPr lang="e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định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chọn</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chiến</a:t>
            </a:r>
            <a:r>
              <a:rPr lang="en-US" sz="2000" dirty="0">
                <a:latin typeface="Cambria" panose="02040503050406030204" pitchFamily="18" charset="0"/>
                <a:ea typeface="Cambria" panose="02040503050406030204" pitchFamily="18" charset="0"/>
              </a:rPr>
              <a:t> l</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quyết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mẫu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phỏng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định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chuẩn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tham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khảo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phân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hoặc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tổ</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hợp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chúng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kỹ</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thuật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quyết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ờng</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mẫu</a:t>
            </a:r>
            <a:r>
              <a:rPr lang="en-US" sz="2000" dirty="0">
                <a:latin typeface="Cambria" panose="02040503050406030204" pitchFamily="18" charset="0"/>
                <a:ea typeface="Cambria" panose="02040503050406030204" pitchFamily="18" charset="0"/>
              </a:rPr>
              <a:t> (prototyping).</a:t>
            </a:r>
          </a:p>
        </p:txBody>
      </p:sp>
      <p:sp>
        <p:nvSpPr>
          <p:cNvPr id="4" name="Shape 790">
            <a:extLst>
              <a:ext uri="{FF2B5EF4-FFF2-40B4-BE49-F238E27FC236}">
                <a16:creationId xmlns:a16="http://schemas.microsoft.com/office/drawing/2014/main" id="{18767EFC-EDE5-42A6-9B95-B4D7737C5896}"/>
              </a:ext>
            </a:extLst>
          </p:cNvPr>
          <p:cNvSpPr/>
          <p:nvPr/>
        </p:nvSpPr>
        <p:spPr>
          <a:xfrm>
            <a:off x="313585" y="4156435"/>
            <a:ext cx="579120" cy="489830"/>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 name="TextBox 1">
            <a:extLst>
              <a:ext uri="{FF2B5EF4-FFF2-40B4-BE49-F238E27FC236}">
                <a16:creationId xmlns:a16="http://schemas.microsoft.com/office/drawing/2014/main" id="{1149BE9F-A2D2-458E-99F3-310B5A6E01A7}"/>
              </a:ext>
            </a:extLst>
          </p:cNvPr>
          <p:cNvSpPr txBox="1"/>
          <p:nvPr/>
        </p:nvSpPr>
        <p:spPr>
          <a:xfrm>
            <a:off x="1067302" y="4016629"/>
            <a:ext cx="6750155" cy="769441"/>
          </a:xfrm>
          <a:prstGeom prst="rect">
            <a:avLst/>
          </a:prstGeom>
          <a:noFill/>
        </p:spPr>
        <p:txBody>
          <a:bodyPr wrap="square" rtlCol="0">
            <a:spAutoFit/>
          </a:bodyPr>
          <a:lstStyle/>
          <a:p>
            <a:r>
              <a:rPr lang="en-US" sz="2200" b="1" dirty="0" err="1">
                <a:solidFill>
                  <a:srgbClr val="C00000"/>
                </a:solidFill>
                <a:latin typeface="Cambria" panose="02040503050406030204" pitchFamily="18" charset="0"/>
                <a:ea typeface="Cambria" panose="02040503050406030204" pitchFamily="18" charset="0"/>
              </a:rPr>
              <a:t>Nếu</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rủi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ro</a:t>
            </a:r>
            <a:r>
              <a:rPr lang="en-US" sz="2200" b="1" dirty="0">
                <a:solidFill>
                  <a:srgbClr val="C00000"/>
                </a:solidFill>
                <a:latin typeface="Cambria" panose="02040503050406030204" pitchFamily="18" charset="0"/>
                <a:ea typeface="Cambria" panose="02040503050406030204" pitchFamily="18" charset="0"/>
              </a:rPr>
              <a:t> đ</a:t>
            </a:r>
            <a:r>
              <a:rPr lang="vi-VN" sz="2200" b="1" dirty="0">
                <a:solidFill>
                  <a:srgbClr val="C00000"/>
                </a:solidFill>
                <a:latin typeface="Cambria" panose="02040503050406030204" pitchFamily="18" charset="0"/>
                <a:ea typeface="Cambria" panose="02040503050406030204" pitchFamily="18" charset="0"/>
              </a:rPr>
              <a:t>ư</a:t>
            </a:r>
            <a:r>
              <a:rPr lang="en-US" sz="2200" b="1" dirty="0" err="1">
                <a:solidFill>
                  <a:srgbClr val="C00000"/>
                </a:solidFill>
                <a:latin typeface="Cambria" panose="02040503050406030204" pitchFamily="18" charset="0"/>
                <a:ea typeface="Cambria" panose="02040503050406030204" pitchFamily="18" charset="0"/>
              </a:rPr>
              <a:t>ợc</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giải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quyết</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thì</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chuyển</a:t>
            </a:r>
            <a:r>
              <a:rPr lang="en-US" sz="2200" b="1" dirty="0">
                <a:solidFill>
                  <a:srgbClr val="C00000"/>
                </a:solidFill>
                <a:latin typeface="Cambria" panose="02040503050406030204" pitchFamily="18" charset="0"/>
                <a:ea typeface="Cambria" panose="02040503050406030204" pitchFamily="18" charset="0"/>
              </a:rPr>
              <a:t> sang </a:t>
            </a:r>
            <a:r>
              <a:rPr lang="en-US" sz="2200" b="1" dirty="0" err="1">
                <a:solidFill>
                  <a:srgbClr val="C00000"/>
                </a:solidFill>
                <a:latin typeface="Cambria" panose="02040503050406030204" pitchFamily="18" charset="0"/>
                <a:ea typeface="Cambria" panose="02040503050406030204" pitchFamily="18" charset="0"/>
              </a:rPr>
              <a:t>giai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đoạn</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thứ</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ba</a:t>
            </a:r>
            <a:endParaRPr lang="en-US" sz="2200" b="1"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1564278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GIAI ĐOẠN THỨ BA</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92705" y="1349125"/>
            <a:ext cx="6750155" cy="2201795"/>
          </a:xfrm>
        </p:spPr>
        <p:txBody>
          <a:bodyPr/>
          <a:lstStyle/>
          <a:p>
            <a:pPr>
              <a:spcBef>
                <a:spcPts val="600"/>
              </a:spcBef>
              <a:spcAft>
                <a:spcPts val="600"/>
              </a:spcAft>
            </a:pPr>
            <a:r>
              <a:rPr lang="e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đoạn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triển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phẩm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tổng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chi </a:t>
            </a:r>
            <a:r>
              <a:rPr lang="en-US" sz="2000" dirty="0" err="1">
                <a:latin typeface="Cambria" panose="02040503050406030204" pitchFamily="18" charset="0"/>
                <a:ea typeface="Cambria" panose="02040503050406030204" pitchFamily="18" charset="0"/>
              </a:rPr>
              <a:t>tiết</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Viết</a:t>
            </a:r>
            <a:r>
              <a:rPr lang="en-US" sz="2000" dirty="0">
                <a:latin typeface="Cambria" panose="02040503050406030204" pitchFamily="18" charset="0"/>
                <a:ea typeface="Cambria" panose="02040503050406030204" pitchFamily="18" charset="0"/>
              </a:rPr>
              <a:t> code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phẩm</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phẩm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đoạn</a:t>
            </a:r>
            <a:r>
              <a:rPr lang="en-US" sz="2000" dirty="0">
                <a:latin typeface="Cambria" panose="02040503050406030204" pitchFamily="18" charset="0"/>
                <a:ea typeface="Cambria" panose="02040503050406030204" pitchFamily="18" charset="0"/>
              </a:rPr>
              <a:t>.</a:t>
            </a:r>
          </a:p>
        </p:txBody>
      </p:sp>
      <p:sp>
        <p:nvSpPr>
          <p:cNvPr id="4" name="Shape 790">
            <a:extLst>
              <a:ext uri="{FF2B5EF4-FFF2-40B4-BE49-F238E27FC236}">
                <a16:creationId xmlns:a16="http://schemas.microsoft.com/office/drawing/2014/main" id="{18767EFC-EDE5-42A6-9B95-B4D7737C5896}"/>
              </a:ext>
            </a:extLst>
          </p:cNvPr>
          <p:cNvSpPr/>
          <p:nvPr/>
        </p:nvSpPr>
        <p:spPr>
          <a:xfrm>
            <a:off x="313585" y="4156435"/>
            <a:ext cx="579120" cy="489830"/>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 name="TextBox 1">
            <a:extLst>
              <a:ext uri="{FF2B5EF4-FFF2-40B4-BE49-F238E27FC236}">
                <a16:creationId xmlns:a16="http://schemas.microsoft.com/office/drawing/2014/main" id="{1149BE9F-A2D2-458E-99F3-310B5A6E01A7}"/>
              </a:ext>
            </a:extLst>
          </p:cNvPr>
          <p:cNvSpPr txBox="1"/>
          <p:nvPr/>
        </p:nvSpPr>
        <p:spPr>
          <a:xfrm>
            <a:off x="1090164" y="4156435"/>
            <a:ext cx="6750154" cy="430887"/>
          </a:xfrm>
          <a:prstGeom prst="rect">
            <a:avLst/>
          </a:prstGeom>
          <a:noFill/>
        </p:spPr>
        <p:txBody>
          <a:bodyPr wrap="square" rtlCol="0">
            <a:spAutoFit/>
          </a:bodyPr>
          <a:lstStyle/>
          <a:p>
            <a:r>
              <a:rPr lang="en-US" sz="2200" b="1" dirty="0">
                <a:solidFill>
                  <a:srgbClr val="C00000"/>
                </a:solidFill>
                <a:latin typeface="Cambria" panose="02040503050406030204" pitchFamily="18" charset="0"/>
                <a:ea typeface="Cambria" panose="02040503050406030204" pitchFamily="18" charset="0"/>
              </a:rPr>
              <a:t>Sau </a:t>
            </a:r>
            <a:r>
              <a:rPr lang="en-US" sz="2200" b="1" dirty="0" err="1">
                <a:solidFill>
                  <a:srgbClr val="C00000"/>
                </a:solidFill>
                <a:latin typeface="Cambria" panose="02040503050406030204" pitchFamily="18" charset="0"/>
                <a:ea typeface="Cambria" panose="02040503050406030204" pitchFamily="18" charset="0"/>
              </a:rPr>
              <a:t>khi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kết</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thúc</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thì</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chuyển</a:t>
            </a:r>
            <a:r>
              <a:rPr lang="en-US" sz="2200" b="1" dirty="0">
                <a:solidFill>
                  <a:srgbClr val="C00000"/>
                </a:solidFill>
                <a:latin typeface="Cambria" panose="02040503050406030204" pitchFamily="18" charset="0"/>
                <a:ea typeface="Cambria" panose="02040503050406030204" pitchFamily="18" charset="0"/>
              </a:rPr>
              <a:t> qua </a:t>
            </a:r>
            <a:r>
              <a:rPr lang="en-US" sz="2200" b="1" dirty="0" err="1">
                <a:solidFill>
                  <a:srgbClr val="C00000"/>
                </a:solidFill>
                <a:latin typeface="Cambria" panose="02040503050406030204" pitchFamily="18" charset="0"/>
                <a:ea typeface="Cambria" panose="02040503050406030204" pitchFamily="18" charset="0"/>
              </a:rPr>
              <a:t>giai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đoạn</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thứ</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tư</a:t>
            </a:r>
            <a:endParaRPr lang="en-US" sz="2200" b="1"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57988731"/>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GIAI ĐOẠN THỨ T</a:t>
            </a:r>
            <a:r>
              <a:rPr lang="vi-VN" sz="3200" dirty="0">
                <a:latin typeface="Segoe UI Semibold" panose="020B0702040204020203" pitchFamily="34" charset="0"/>
                <a:ea typeface="Cambria" panose="02040503050406030204" pitchFamily="18" charset="0"/>
                <a:cs typeface="Segoe UI Semibold" panose="020B0702040204020203" pitchFamily="34" charset="0"/>
              </a:rPr>
              <a:t>Ư</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4" name="Shape 790">
            <a:extLst>
              <a:ext uri="{FF2B5EF4-FFF2-40B4-BE49-F238E27FC236}">
                <a16:creationId xmlns:a16="http://schemas.microsoft.com/office/drawing/2014/main" id="{18767EFC-EDE5-42A6-9B95-B4D7737C5896}"/>
              </a:ext>
            </a:extLst>
          </p:cNvPr>
          <p:cNvSpPr/>
          <p:nvPr/>
        </p:nvSpPr>
        <p:spPr>
          <a:xfrm>
            <a:off x="298345" y="2499085"/>
            <a:ext cx="579120" cy="489830"/>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 name="TextBox 1">
            <a:extLst>
              <a:ext uri="{FF2B5EF4-FFF2-40B4-BE49-F238E27FC236}">
                <a16:creationId xmlns:a16="http://schemas.microsoft.com/office/drawing/2014/main" id="{1149BE9F-A2D2-458E-99F3-310B5A6E01A7}"/>
              </a:ext>
            </a:extLst>
          </p:cNvPr>
          <p:cNvSpPr txBox="1"/>
          <p:nvPr/>
        </p:nvSpPr>
        <p:spPr>
          <a:xfrm>
            <a:off x="1158823" y="2499085"/>
            <a:ext cx="6140399" cy="477054"/>
          </a:xfrm>
          <a:prstGeom prst="rect">
            <a:avLst/>
          </a:prstGeom>
          <a:noFill/>
        </p:spPr>
        <p:txBody>
          <a:bodyPr wrap="square" rtlCol="0">
            <a:spAutoFit/>
          </a:bodyPr>
          <a:lstStyle/>
          <a:p>
            <a:r>
              <a:rPr lang="en-US" sz="2500" b="1" dirty="0" err="1">
                <a:solidFill>
                  <a:srgbClr val="C00000"/>
                </a:solidFill>
                <a:latin typeface="Cambria" panose="02040503050406030204" pitchFamily="18" charset="0"/>
                <a:ea typeface="Cambria" panose="02040503050406030204" pitchFamily="18" charset="0"/>
              </a:rPr>
              <a:t>Lên</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kế</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hoạch</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cho</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pha</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phát</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triển</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kế</a:t>
            </a:r>
            <a:r>
              <a:rPr lang="en-US" sz="2500" b="1" dirty="0">
                <a:solidFill>
                  <a:srgbClr val="C00000"/>
                </a:solidFill>
                <a:latin typeface="Cambria" panose="02040503050406030204" pitchFamily="18" charset="0"/>
                <a:ea typeface="Cambria" panose="02040503050406030204" pitchFamily="18" charset="0"/>
              </a:rPr>
              <a:t> </a:t>
            </a:r>
            <a:r>
              <a:rPr lang="en-US" sz="2500" b="1" dirty="0" err="1">
                <a:solidFill>
                  <a:srgbClr val="C00000"/>
                </a:solidFill>
                <a:latin typeface="Cambria" panose="02040503050406030204" pitchFamily="18" charset="0"/>
                <a:ea typeface="Cambria" panose="02040503050406030204" pitchFamily="18" charset="0"/>
              </a:rPr>
              <a:t>tiếp</a:t>
            </a:r>
            <a:endParaRPr lang="en-US" sz="2500" b="1" dirty="0">
              <a:solidFill>
                <a:srgbClr val="C00000"/>
              </a:solidFill>
              <a:latin typeface="Cambria" panose="02040503050406030204" pitchFamily="18" charset="0"/>
              <a:ea typeface="Cambria" panose="02040503050406030204" pitchFamily="18" charset="0"/>
            </a:endParaRPr>
          </a:p>
        </p:txBody>
      </p:sp>
      <p:sp>
        <p:nvSpPr>
          <p:cNvPr id="8" name="Shape 806">
            <a:extLst>
              <a:ext uri="{FF2B5EF4-FFF2-40B4-BE49-F238E27FC236}">
                <a16:creationId xmlns:a16="http://schemas.microsoft.com/office/drawing/2014/main" id="{0F330317-DDCD-46D1-BEA3-44C00A3F005B}"/>
              </a:ext>
            </a:extLst>
          </p:cNvPr>
          <p:cNvSpPr/>
          <p:nvPr/>
        </p:nvSpPr>
        <p:spPr>
          <a:xfrm>
            <a:off x="4630951" y="1203266"/>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9" name="Shape 808">
            <a:extLst>
              <a:ext uri="{FF2B5EF4-FFF2-40B4-BE49-F238E27FC236}">
                <a16:creationId xmlns:a16="http://schemas.microsoft.com/office/drawing/2014/main" id="{2C1DD666-7FE7-4861-AA49-0316DDC41C52}"/>
              </a:ext>
            </a:extLst>
          </p:cNvPr>
          <p:cNvSpPr/>
          <p:nvPr/>
        </p:nvSpPr>
        <p:spPr>
          <a:xfrm>
            <a:off x="5209665" y="1747449"/>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
        <p:nvSpPr>
          <p:cNvPr id="10" name="Shape 793">
            <a:extLst>
              <a:ext uri="{FF2B5EF4-FFF2-40B4-BE49-F238E27FC236}">
                <a16:creationId xmlns:a16="http://schemas.microsoft.com/office/drawing/2014/main" id="{D9AB1CE3-5A58-40E4-B782-5E7CDA8E65D2}"/>
              </a:ext>
            </a:extLst>
          </p:cNvPr>
          <p:cNvSpPr/>
          <p:nvPr/>
        </p:nvSpPr>
        <p:spPr>
          <a:xfrm rot="237520">
            <a:off x="2657662" y="3315253"/>
            <a:ext cx="1144717" cy="1095792"/>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168168816"/>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cs typeface="Segoe UI Semibold" panose="020B0702040204020203" pitchFamily="34" charset="0"/>
              </a:rPr>
              <a:t>GIẢI THÍCH MÔ HÌNH</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69599" y="1650322"/>
            <a:ext cx="6750155" cy="2211565"/>
          </a:xfrm>
        </p:spPr>
        <p:txBody>
          <a:bodyPr/>
          <a:lstStyle/>
          <a:p>
            <a:pPr>
              <a:spcBef>
                <a:spcPts val="600"/>
              </a:spcBef>
              <a:spcAft>
                <a:spcPts val="600"/>
              </a:spcAft>
            </a:pPr>
            <a:r>
              <a:rPr lang="en" sz="2200" dirty="0">
                <a:latin typeface="Cambria" panose="02040503050406030204" pitchFamily="18" charset="0"/>
                <a:ea typeface="Cambria" panose="02040503050406030204" pitchFamily="18" charset="0"/>
              </a:rPr>
              <a:t> </a:t>
            </a:r>
            <a:r>
              <a:rPr lang="en-US" sz="2200" dirty="0">
                <a:latin typeface="Cambria" panose="02040503050406030204" pitchFamily="18" charset="0"/>
                <a:ea typeface="Cambria" panose="02040503050406030204" pitchFamily="18" charset="0"/>
              </a:rPr>
              <a:t>Đ</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ờng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xoắn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ốc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sẽ</a:t>
            </a:r>
            <a:r>
              <a:rPr lang="en-US" sz="2200" dirty="0">
                <a:latin typeface="Cambria" panose="02040503050406030204" pitchFamily="18" charset="0"/>
                <a:ea typeface="Cambria" panose="02040503050406030204" pitchFamily="18" charset="0"/>
              </a:rPr>
              <a:t> đ</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ợc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lặp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lặp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lại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đến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nào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sản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phẩm</a:t>
            </a:r>
            <a:r>
              <a:rPr lang="en-US" sz="2200" dirty="0">
                <a:latin typeface="Cambria" panose="02040503050406030204" pitchFamily="18" charset="0"/>
                <a:ea typeface="Cambria" panose="02040503050406030204" pitchFamily="18" charset="0"/>
              </a:rPr>
              <a:t> đ</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ợc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hoàn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chỉnh</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Nếu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lớn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không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biện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pháp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khắc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phục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thì</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phải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dừng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lại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Trong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một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số</a:t>
            </a:r>
            <a:r>
              <a:rPr lang="en-US" sz="2200" dirty="0">
                <a:latin typeface="Cambria" panose="02040503050406030204" pitchFamily="18" charset="0"/>
                <a:ea typeface="Cambria" panose="02040503050406030204" pitchFamily="18" charset="0"/>
              </a:rPr>
              <a:t> tr</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ờng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vẫn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thể</a:t>
            </a:r>
            <a:r>
              <a:rPr lang="en-US" sz="2200" dirty="0">
                <a:latin typeface="Cambria" panose="02040503050406030204" pitchFamily="18" charset="0"/>
                <a:ea typeface="Cambria" panose="02040503050406030204" pitchFamily="18" charset="0"/>
              </a:rPr>
              <a:t> đ</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ợc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tiếp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tục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a:t>
            </a:r>
            <a:r>
              <a:rPr lang="vi-VN" sz="2200" dirty="0">
                <a:latin typeface="Cambria" panose="02040503050406030204" pitchFamily="18" charset="0"/>
                <a:ea typeface="Cambria" panose="02040503050406030204" pitchFamily="18" charset="0"/>
              </a:rPr>
              <a:t>ư</a:t>
            </a:r>
            <a:r>
              <a:rPr lang="en-US" sz="2200" dirty="0">
                <a:latin typeface="Cambria" panose="02040503050406030204" pitchFamily="18" charset="0"/>
                <a:ea typeface="Cambria" panose="02040503050406030204" pitchFamily="18" charset="0"/>
              </a:rPr>
              <a:t>ng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quy</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mô</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nhỏ</a:t>
            </a:r>
            <a:r>
              <a:rPr lang="en-US" sz="2200" dirty="0">
                <a:latin typeface="Cambria" panose="02040503050406030204" pitchFamily="18" charset="0"/>
                <a:ea typeface="Cambria" panose="02040503050406030204" pitchFamily="18" charset="0"/>
              </a:rPr>
              <a:t>.</a:t>
            </a:r>
            <a:endParaRPr lang="e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59059320"/>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cs typeface="Segoe UI Semibold" panose="020B0702040204020203" pitchFamily="34" charset="0"/>
              </a:rPr>
              <a:t>NHẬN XÉT</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930805" y="1158625"/>
            <a:ext cx="6491075" cy="3923915"/>
          </a:xfrm>
        </p:spPr>
        <p:txBody>
          <a:bodyPr/>
          <a:lstStyle/>
          <a:p>
            <a:pPr>
              <a:spcBef>
                <a:spcPts val="600"/>
              </a:spcBef>
              <a:spcAft>
                <a:spcPts val="600"/>
              </a:spcAft>
            </a:pPr>
            <a:r>
              <a:rPr lang="e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Đặc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trọng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Spiral </a:t>
            </a:r>
            <a:r>
              <a:rPr lang="en-US" sz="2000" dirty="0" err="1">
                <a:latin typeface="Cambria" panose="02040503050406030204" pitchFamily="18" charset="0"/>
                <a:ea typeface="Cambria" panose="02040503050406030204" pitchFamily="18" charset="0"/>
              </a:rPr>
              <a:t>chính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phân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(risk analysis).</a:t>
            </a:r>
            <a:endParaRPr lang="vi-VN" sz="2000" dirty="0">
              <a:latin typeface="Cambria" panose="02040503050406030204" pitchFamily="18" charset="0"/>
              <a:ea typeface="Cambria" panose="02040503050406030204" pitchFamily="18" charset="0"/>
            </a:endParaRP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Trong mô hình xoắn ốc, hệ thống phần mềm được phát triển qua một chuỗi các phiên bản tăng cường (incremental releases).</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Trong c</a:t>
            </a:r>
            <a:r>
              <a:rPr lang="en-US" sz="2000" dirty="0" err="1">
                <a:latin typeface="Cambria" panose="02040503050406030204" pitchFamily="18" charset="0"/>
                <a:ea typeface="Cambria" panose="02040503050406030204" pitchFamily="18" charset="0"/>
              </a:rPr>
              <a:t>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pha</a:t>
            </a:r>
            <a:r>
              <a:rPr lang="vi-VN" sz="2000" dirty="0">
                <a:latin typeface="Cambria" panose="02040503050406030204" pitchFamily="18" charset="0"/>
                <a:ea typeface="Cambria" panose="02040503050406030204" pitchFamily="18" charset="0"/>
              </a:rPr>
              <a:t> lặp ban đầu, thì các phiên bản của hệ thống phần mềm có thể chỉ là các mô hình được phác thảo trên giấy hoặc là các nguyên mẫu (prototypes).</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Trong các </a:t>
            </a:r>
            <a:r>
              <a:rPr lang="en-US" sz="2000" dirty="0" err="1">
                <a:latin typeface="Cambria" panose="02040503050406030204" pitchFamily="18" charset="0"/>
                <a:ea typeface="Cambria" panose="02040503050406030204" pitchFamily="18" charset="0"/>
              </a:rPr>
              <a:t>pha</a:t>
            </a:r>
            <a:r>
              <a:rPr lang="vi-V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triển</a:t>
            </a:r>
            <a:r>
              <a:rPr lang="vi-VN" sz="2000" dirty="0">
                <a:latin typeface="Cambria" panose="02040503050406030204" pitchFamily="18" charset="0"/>
                <a:ea typeface="Cambria" panose="02040503050406030204" pitchFamily="18" charset="0"/>
              </a:rPr>
              <a:t> về sau, thì các phiên bản ngày càng hoàn thiện của hệ thống phần mềm sẽ được tạo ra.</a:t>
            </a:r>
          </a:p>
          <a:p>
            <a:pPr>
              <a:spcBef>
                <a:spcPts val="600"/>
              </a:spcBef>
              <a:spcAft>
                <a:spcPts val="600"/>
              </a:spcAft>
            </a:pPr>
            <a:endParaRPr lang="e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435470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811410" y="1886550"/>
            <a:ext cx="7349490" cy="1341148"/>
          </a:xfrm>
          <a:prstGeom prst="rect">
            <a:avLst/>
          </a:prstGeom>
          <a:noFill/>
          <a:ln>
            <a:noFill/>
          </a:ln>
        </p:spPr>
        <p:txBody>
          <a:bodyPr lIns="91425" tIns="91425" rIns="91425" bIns="91425" anchor="b" anchorCtr="0">
            <a:noAutofit/>
          </a:bodyPr>
          <a:lstStyle/>
          <a:p>
            <a:pPr lvl="0" algn="ctr" rtl="0">
              <a:spcBef>
                <a:spcPts val="0"/>
              </a:spcBef>
              <a:buNone/>
            </a:pPr>
            <a:r>
              <a:rPr lang="en-US" sz="4400" dirty="0">
                <a:solidFill>
                  <a:srgbClr val="FF0000"/>
                </a:solidFill>
                <a:latin typeface="Candara" panose="020E0502030303020204" pitchFamily="34" charset="0"/>
              </a:rPr>
              <a:t>CÁC RỦI RO C</a:t>
            </a:r>
            <a:r>
              <a:rPr lang="vi-VN" sz="4400" dirty="0">
                <a:solidFill>
                  <a:srgbClr val="FF0000"/>
                </a:solidFill>
                <a:latin typeface="Candara" panose="020E0502030303020204" pitchFamily="34" charset="0"/>
              </a:rPr>
              <a:t>Ơ</a:t>
            </a:r>
            <a:r>
              <a:rPr lang="en-US" sz="4400" dirty="0">
                <a:solidFill>
                  <a:srgbClr val="FF0000"/>
                </a:solidFill>
                <a:latin typeface="Candara" panose="020E0502030303020204" pitchFamily="34" charset="0"/>
              </a:rPr>
              <a:t> BẢN </a:t>
            </a:r>
            <a:br>
              <a:rPr lang="en-US" sz="4400" dirty="0">
                <a:solidFill>
                  <a:srgbClr val="FF0000"/>
                </a:solidFill>
                <a:latin typeface="Candara" panose="020E0502030303020204" pitchFamily="34" charset="0"/>
              </a:rPr>
            </a:br>
            <a:r>
              <a:rPr lang="en-US" sz="4400" dirty="0">
                <a:solidFill>
                  <a:srgbClr val="FF0000"/>
                </a:solidFill>
                <a:latin typeface="Candara" panose="020E0502030303020204" pitchFamily="34" charset="0"/>
              </a:rPr>
              <a:t>VÀ H</a:t>
            </a:r>
            <a:r>
              <a:rPr lang="vi-VN" sz="4400" dirty="0">
                <a:solidFill>
                  <a:srgbClr val="FF0000"/>
                </a:solidFill>
                <a:latin typeface="Candara" panose="020E0502030303020204" pitchFamily="34" charset="0"/>
              </a:rPr>
              <a:t>Ư</a:t>
            </a:r>
            <a:r>
              <a:rPr lang="en-US" sz="4400" dirty="0">
                <a:solidFill>
                  <a:srgbClr val="FF0000"/>
                </a:solidFill>
                <a:latin typeface="Candara" panose="020E0502030303020204" pitchFamily="34" charset="0"/>
              </a:rPr>
              <a:t>ỚNG GIẢI QUYẾT</a:t>
            </a:r>
            <a:endParaRPr lang="en" sz="4400" dirty="0">
              <a:solidFill>
                <a:srgbClr val="FF0000"/>
              </a:solidFill>
              <a:latin typeface="Candara" panose="020E0502030303020204" pitchFamily="34" charset="0"/>
            </a:endParaRPr>
          </a:p>
        </p:txBody>
      </p:sp>
      <p:sp>
        <p:nvSpPr>
          <p:cNvPr id="556" name="Shape 556"/>
          <p:cNvSpPr/>
          <p:nvPr/>
        </p:nvSpPr>
        <p:spPr>
          <a:xfrm>
            <a:off x="5494773" y="230132"/>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2188560" y="3713458"/>
            <a:ext cx="652788" cy="595080"/>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57">
            <a:extLst>
              <a:ext uri="{FF2B5EF4-FFF2-40B4-BE49-F238E27FC236}">
                <a16:creationId xmlns:a16="http://schemas.microsoft.com/office/drawing/2014/main" id="{CF5A30DE-6B6B-49C9-93C2-E0B1286AD5A9}"/>
              </a:ext>
            </a:extLst>
          </p:cNvPr>
          <p:cNvSpPr/>
          <p:nvPr/>
        </p:nvSpPr>
        <p:spPr>
          <a:xfrm rot="1473079">
            <a:off x="1388155" y="940814"/>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802">
            <a:extLst>
              <a:ext uri="{FF2B5EF4-FFF2-40B4-BE49-F238E27FC236}">
                <a16:creationId xmlns:a16="http://schemas.microsoft.com/office/drawing/2014/main" id="{4FCA7828-693B-4309-9F9C-4CD2F6E4CEAD}"/>
              </a:ext>
            </a:extLst>
          </p:cNvPr>
          <p:cNvSpPr/>
          <p:nvPr/>
        </p:nvSpPr>
        <p:spPr>
          <a:xfrm rot="20209655">
            <a:off x="5863085" y="3436620"/>
            <a:ext cx="1066169" cy="937259"/>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462480733"/>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42"/>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F53F8F3-738D-4360-80A1-6ED6A3D2E03E}"/>
              </a:ext>
            </a:extLst>
          </p:cNvPr>
          <p:cNvGraphicFramePr>
            <a:graphicFrameLocks noGrp="1"/>
          </p:cNvGraphicFramePr>
          <p:nvPr>
            <p:extLst>
              <p:ext uri="{D42A27DB-BD31-4B8C-83A1-F6EECF244321}">
                <p14:modId xmlns:p14="http://schemas.microsoft.com/office/powerpoint/2010/main" val="1138014751"/>
              </p:ext>
            </p:extLst>
          </p:nvPr>
        </p:nvGraphicFramePr>
        <p:xfrm>
          <a:off x="-7620" y="0"/>
          <a:ext cx="9151620" cy="5203713"/>
        </p:xfrm>
        <a:graphic>
          <a:graphicData uri="http://schemas.openxmlformats.org/drawingml/2006/table">
            <a:tbl>
              <a:tblPr firstRow="1" bandRow="1">
                <a:tableStyleId>{B301B821-A1FF-4177-AEE7-76D212191A09}</a:tableStyleId>
              </a:tblPr>
              <a:tblGrid>
                <a:gridCol w="624840">
                  <a:extLst>
                    <a:ext uri="{9D8B030D-6E8A-4147-A177-3AD203B41FA5}">
                      <a16:colId xmlns:a16="http://schemas.microsoft.com/office/drawing/2014/main" val="536070691"/>
                    </a:ext>
                  </a:extLst>
                </a:gridCol>
                <a:gridCol w="3962400">
                  <a:extLst>
                    <a:ext uri="{9D8B030D-6E8A-4147-A177-3AD203B41FA5}">
                      <a16:colId xmlns:a16="http://schemas.microsoft.com/office/drawing/2014/main" val="1912764202"/>
                    </a:ext>
                  </a:extLst>
                </a:gridCol>
                <a:gridCol w="4564380">
                  <a:extLst>
                    <a:ext uri="{9D8B030D-6E8A-4147-A177-3AD203B41FA5}">
                      <a16:colId xmlns:a16="http://schemas.microsoft.com/office/drawing/2014/main" val="1626696059"/>
                    </a:ext>
                  </a:extLst>
                </a:gridCol>
              </a:tblGrid>
              <a:tr h="495051">
                <a:tc>
                  <a:txBody>
                    <a:bodyPr/>
                    <a:lstStyle/>
                    <a:p>
                      <a:pPr algn="ctr"/>
                      <a:r>
                        <a:rPr lang="en-US" sz="1600" dirty="0"/>
                        <a:t>STT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RỦI 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H</a:t>
                      </a:r>
                      <a:r>
                        <a:rPr lang="vi-VN" sz="1600" dirty="0"/>
                        <a:t>Ư</a:t>
                      </a:r>
                      <a:r>
                        <a:rPr lang="en-US" sz="1600" dirty="0"/>
                        <a:t>ỚNG GIẢI QUYẾT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051082"/>
                  </a:ext>
                </a:extLst>
              </a:tr>
              <a:tr h="805507">
                <a:tc>
                  <a:txBody>
                    <a:bodyPr/>
                    <a:lstStyle/>
                    <a:p>
                      <a:pPr algn="ctr"/>
                      <a:r>
                        <a:rPr lang="en-US" sz="1500" dirty="0"/>
                        <a:t>1</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Thất</a:t>
                      </a:r>
                      <a:r>
                        <a:rPr lang="en-US" sz="1600" dirty="0"/>
                        <a:t> </a:t>
                      </a:r>
                      <a:r>
                        <a:rPr lang="en-US" sz="1600" dirty="0" err="1"/>
                        <a:t>bại</a:t>
                      </a:r>
                      <a:r>
                        <a:rPr lang="en-US" sz="1600" dirty="0"/>
                        <a:t> </a:t>
                      </a:r>
                      <a:r>
                        <a:rPr lang="en-US" sz="1600" dirty="0" err="1"/>
                        <a:t>về</a:t>
                      </a:r>
                      <a:r>
                        <a:rPr lang="en-US" sz="1600" dirty="0"/>
                        <a:t> </a:t>
                      </a:r>
                      <a:r>
                        <a:rPr lang="en-US" sz="1600" dirty="0" err="1"/>
                        <a:t>nhân</a:t>
                      </a:r>
                      <a:r>
                        <a:rPr lang="en-US" sz="1600" dirty="0"/>
                        <a:t> </a:t>
                      </a:r>
                      <a:r>
                        <a:rPr lang="en-US" sz="1600" dirty="0" err="1"/>
                        <a:t>sự</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Tuyển</a:t>
                      </a:r>
                      <a:r>
                        <a:rPr lang="en-US" sz="1600" dirty="0"/>
                        <a:t> </a:t>
                      </a:r>
                      <a:r>
                        <a:rPr lang="en-US" sz="1600" dirty="0" err="1"/>
                        <a:t>nhân</a:t>
                      </a:r>
                      <a:r>
                        <a:rPr lang="en-US" sz="1600" dirty="0"/>
                        <a:t> </a:t>
                      </a:r>
                      <a:r>
                        <a:rPr lang="en-US" sz="1600" dirty="0" err="1"/>
                        <a:t>sự</a:t>
                      </a:r>
                      <a:r>
                        <a:rPr lang="en-US" sz="1600" dirty="0"/>
                        <a:t> </a:t>
                      </a:r>
                      <a:r>
                        <a:rPr lang="en-US" sz="1600" dirty="0" err="1"/>
                        <a:t>cao</a:t>
                      </a:r>
                      <a:r>
                        <a:rPr lang="en-US" sz="1600" dirty="0"/>
                        <a:t> </a:t>
                      </a:r>
                      <a:r>
                        <a:rPr lang="en-US" sz="1600" dirty="0" err="1"/>
                        <a:t>cấp</a:t>
                      </a:r>
                      <a:r>
                        <a:rPr lang="en-US" sz="1600" dirty="0"/>
                        <a:t>, </a:t>
                      </a:r>
                      <a:r>
                        <a:rPr lang="en-US" sz="1600" dirty="0" err="1"/>
                        <a:t>đào</a:t>
                      </a:r>
                      <a:r>
                        <a:rPr lang="en-US" sz="1600" dirty="0"/>
                        <a:t> </a:t>
                      </a:r>
                      <a:r>
                        <a:rPr lang="en-US" sz="1600" dirty="0" err="1"/>
                        <a:t>tạo</a:t>
                      </a:r>
                      <a:r>
                        <a:rPr lang="en-US" sz="1600" dirty="0"/>
                        <a:t> </a:t>
                      </a:r>
                      <a:r>
                        <a:rPr lang="en-US" sz="1600" dirty="0" err="1"/>
                        <a:t>lẫn</a:t>
                      </a:r>
                      <a:r>
                        <a:rPr lang="en-US" sz="1600" dirty="0"/>
                        <a:t> </a:t>
                      </a:r>
                      <a:r>
                        <a:rPr lang="en-US" sz="1600" dirty="0" err="1"/>
                        <a:t>nhau</a:t>
                      </a:r>
                      <a:r>
                        <a:rPr lang="en-US" sz="1600" dirty="0"/>
                        <a:t>, </a:t>
                      </a:r>
                      <a:r>
                        <a:rPr lang="en-US" sz="1600" dirty="0" err="1"/>
                        <a:t>xây</a:t>
                      </a:r>
                      <a:r>
                        <a:rPr lang="en-US" sz="1600" dirty="0"/>
                        <a:t> </a:t>
                      </a:r>
                      <a:r>
                        <a:rPr lang="en-US" sz="1600" dirty="0" err="1"/>
                        <a:t>dựng</a:t>
                      </a:r>
                      <a:r>
                        <a:rPr lang="en-US" sz="1600" dirty="0"/>
                        <a:t> </a:t>
                      </a:r>
                      <a:r>
                        <a:rPr lang="en-US" sz="1600" dirty="0" err="1"/>
                        <a:t>nhóm</a:t>
                      </a:r>
                      <a:r>
                        <a:rPr lang="en-US" sz="1600" dirty="0"/>
                        <a:t>; </a:t>
                      </a:r>
                      <a:r>
                        <a:rPr lang="en-US" sz="1600" dirty="0" err="1"/>
                        <a:t>xây</a:t>
                      </a:r>
                      <a:r>
                        <a:rPr lang="en-US" sz="1600" dirty="0"/>
                        <a:t> </a:t>
                      </a:r>
                      <a:r>
                        <a:rPr lang="en-US" sz="1600" dirty="0" err="1"/>
                        <a:t>dựng</a:t>
                      </a:r>
                      <a:r>
                        <a:rPr lang="en-US" sz="1600" dirty="0"/>
                        <a:t> </a:t>
                      </a:r>
                      <a:r>
                        <a:rPr lang="en-US" sz="1600" dirty="0" err="1"/>
                        <a:t>đội</a:t>
                      </a:r>
                      <a:r>
                        <a:rPr lang="en-US" sz="1600" dirty="0"/>
                        <a:t> </a:t>
                      </a:r>
                      <a:r>
                        <a:rPr lang="en-US" sz="1600" dirty="0" err="1"/>
                        <a:t>ngũ</a:t>
                      </a:r>
                      <a:r>
                        <a:rPr lang="en-US" sz="1600" dirty="0"/>
                        <a:t> </a:t>
                      </a:r>
                      <a:r>
                        <a:rPr lang="en-US" sz="1600" dirty="0" err="1"/>
                        <a:t>nhân</a:t>
                      </a:r>
                      <a:r>
                        <a:rPr lang="en-US" sz="1600" dirty="0"/>
                        <a:t> </a:t>
                      </a:r>
                      <a:r>
                        <a:rPr lang="en-US" sz="1600" dirty="0" err="1"/>
                        <a:t>sự</a:t>
                      </a:r>
                      <a:r>
                        <a:rPr lang="en-US" sz="1600" dirty="0"/>
                        <a:t> </a:t>
                      </a:r>
                      <a:r>
                        <a:rPr lang="en-US" sz="1600" dirty="0" err="1"/>
                        <a:t>với</a:t>
                      </a:r>
                      <a:r>
                        <a:rPr lang="en-US" sz="1600" dirty="0"/>
                        <a:t> </a:t>
                      </a:r>
                      <a:r>
                        <a:rPr lang="en-US" sz="1600" dirty="0" err="1"/>
                        <a:t>chức</a:t>
                      </a:r>
                      <a:r>
                        <a:rPr lang="en-US" sz="1600" dirty="0"/>
                        <a:t> </a:t>
                      </a:r>
                      <a:r>
                        <a:rPr lang="en-US" sz="1600" dirty="0" err="1"/>
                        <a:t>năng</a:t>
                      </a:r>
                      <a:r>
                        <a:rPr lang="en-US" sz="1600" dirty="0"/>
                        <a:t> </a:t>
                      </a:r>
                      <a:r>
                        <a:rPr lang="en-US" sz="1600" dirty="0" err="1"/>
                        <a:t>khác</a:t>
                      </a:r>
                      <a:r>
                        <a:rPr lang="en-US" sz="1600" dirty="0"/>
                        <a:t> </a:t>
                      </a:r>
                      <a:r>
                        <a:rPr lang="en-US" sz="1600" dirty="0" err="1"/>
                        <a:t>nhau</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287321"/>
                  </a:ext>
                </a:extLst>
              </a:tr>
              <a:tr h="570568">
                <a:tc>
                  <a:txBody>
                    <a:bodyPr/>
                    <a:lstStyle/>
                    <a:p>
                      <a:pPr algn="ctr"/>
                      <a:r>
                        <a:rPr lang="en-US" sz="1500" dirty="0"/>
                        <a:t>2</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Thời</a:t>
                      </a:r>
                      <a:r>
                        <a:rPr lang="en-US" sz="1600" dirty="0"/>
                        <a:t> </a:t>
                      </a:r>
                      <a:r>
                        <a:rPr lang="en-US" sz="1600" dirty="0" err="1"/>
                        <a:t>khoá</a:t>
                      </a:r>
                      <a:r>
                        <a:rPr lang="en-US" sz="1600" dirty="0"/>
                        <a:t> </a:t>
                      </a:r>
                      <a:r>
                        <a:rPr lang="en-US" sz="1600" dirty="0" err="1"/>
                        <a:t>biểu</a:t>
                      </a:r>
                      <a:r>
                        <a:rPr lang="en-US" sz="1600" dirty="0"/>
                        <a:t> </a:t>
                      </a:r>
                      <a:r>
                        <a:rPr lang="en-US" sz="1600" dirty="0" err="1"/>
                        <a:t>và</a:t>
                      </a:r>
                      <a:r>
                        <a:rPr lang="en-US" sz="1600" dirty="0"/>
                        <a:t> </a:t>
                      </a:r>
                      <a:r>
                        <a:rPr lang="en-US" sz="1600" dirty="0" err="1"/>
                        <a:t>ngân</a:t>
                      </a:r>
                      <a:r>
                        <a:rPr lang="en-US" sz="1600" dirty="0"/>
                        <a:t> </a:t>
                      </a:r>
                      <a:r>
                        <a:rPr lang="en-US" sz="1600" dirty="0" err="1"/>
                        <a:t>sách</a:t>
                      </a:r>
                      <a:r>
                        <a:rPr lang="en-US" sz="1600" dirty="0"/>
                        <a:t> </a:t>
                      </a:r>
                      <a:r>
                        <a:rPr lang="en-US" sz="1600" dirty="0" err="1"/>
                        <a:t>không</a:t>
                      </a:r>
                      <a:r>
                        <a:rPr lang="en-US" sz="1600" dirty="0"/>
                        <a:t> </a:t>
                      </a:r>
                      <a:r>
                        <a:rPr lang="en-US" sz="1600" dirty="0" err="1"/>
                        <a:t>thực</a:t>
                      </a:r>
                      <a:r>
                        <a:rPr lang="en-US" sz="1600" dirty="0"/>
                        <a:t> </a:t>
                      </a:r>
                      <a:r>
                        <a:rPr lang="en-US" sz="1600" dirty="0" err="1"/>
                        <a:t>tế</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Đánh</a:t>
                      </a:r>
                      <a:r>
                        <a:rPr lang="en-US" sz="1600" dirty="0"/>
                        <a:t> </a:t>
                      </a:r>
                      <a:r>
                        <a:rPr lang="en-US" sz="1600" dirty="0" err="1"/>
                        <a:t>giá</a:t>
                      </a:r>
                      <a:r>
                        <a:rPr lang="en-US" sz="1600" dirty="0"/>
                        <a:t> </a:t>
                      </a:r>
                      <a:r>
                        <a:rPr lang="en-US" sz="1600" dirty="0" err="1"/>
                        <a:t>thật</a:t>
                      </a:r>
                      <a:r>
                        <a:rPr lang="en-US" sz="1600" dirty="0"/>
                        <a:t> chi </a:t>
                      </a:r>
                      <a:r>
                        <a:rPr lang="en-US" sz="1600" dirty="0" err="1"/>
                        <a:t>tiết</a:t>
                      </a:r>
                      <a:r>
                        <a:rPr lang="en-US" sz="1600" dirty="0"/>
                        <a:t> </a:t>
                      </a:r>
                      <a:r>
                        <a:rPr lang="en-US" sz="1600" dirty="0" err="1"/>
                        <a:t>và</a:t>
                      </a:r>
                      <a:r>
                        <a:rPr lang="en-US" sz="1600" dirty="0"/>
                        <a:t> </a:t>
                      </a:r>
                      <a:r>
                        <a:rPr lang="en-US" sz="1600" dirty="0" err="1"/>
                        <a:t>phát</a:t>
                      </a:r>
                      <a:r>
                        <a:rPr lang="en-US" sz="1600" dirty="0"/>
                        <a:t> </a:t>
                      </a:r>
                      <a:r>
                        <a:rPr lang="en-US" sz="1600" dirty="0" err="1"/>
                        <a:t>triển</a:t>
                      </a:r>
                      <a:r>
                        <a:rPr lang="en-US" sz="1600" dirty="0"/>
                        <a:t> </a:t>
                      </a:r>
                      <a:r>
                        <a:rPr lang="en-US" sz="1600" dirty="0" err="1"/>
                        <a:t>dần</a:t>
                      </a:r>
                      <a:r>
                        <a:rPr lang="en-US" sz="1600" dirty="0"/>
                        <a:t> </a:t>
                      </a:r>
                      <a:r>
                        <a:rPr lang="en-US" sz="1600" dirty="0" err="1"/>
                        <a:t>dần</a:t>
                      </a:r>
                      <a:r>
                        <a:rPr lang="en-US" sz="1600" dirty="0"/>
                        <a:t>, </a:t>
                      </a:r>
                      <a:r>
                        <a:rPr lang="en-US" sz="1600" dirty="0" err="1"/>
                        <a:t>tái</a:t>
                      </a:r>
                      <a:r>
                        <a:rPr lang="en-US" sz="1600" dirty="0"/>
                        <a:t> </a:t>
                      </a:r>
                      <a:r>
                        <a:rPr lang="en-US" sz="1600" dirty="0" err="1"/>
                        <a:t>sử</a:t>
                      </a:r>
                      <a:r>
                        <a:rPr lang="en-US" sz="1600" dirty="0"/>
                        <a:t> </a:t>
                      </a:r>
                      <a:r>
                        <a:rPr lang="en-US" sz="1600" dirty="0" err="1"/>
                        <a:t>dụng</a:t>
                      </a:r>
                      <a:r>
                        <a:rPr lang="en-US" sz="1600" dirty="0"/>
                        <a:t>, </a:t>
                      </a:r>
                      <a:r>
                        <a:rPr lang="en-US" sz="1600" dirty="0" err="1"/>
                        <a:t>loại</a:t>
                      </a:r>
                      <a:r>
                        <a:rPr lang="en-US" sz="1600" dirty="0"/>
                        <a:t> </a:t>
                      </a:r>
                      <a:r>
                        <a:rPr lang="en-US" sz="1600" dirty="0" err="1"/>
                        <a:t>bỏ</a:t>
                      </a:r>
                      <a:r>
                        <a:rPr lang="en-US" sz="1600" dirty="0"/>
                        <a:t> </a:t>
                      </a:r>
                      <a:r>
                        <a:rPr lang="en-US" sz="1600" dirty="0" err="1"/>
                        <a:t>những</a:t>
                      </a:r>
                      <a:r>
                        <a:rPr lang="en-US" sz="1600" dirty="0"/>
                        <a:t> </a:t>
                      </a:r>
                      <a:r>
                        <a:rPr lang="en-US" sz="1600" dirty="0" err="1"/>
                        <a:t>yêu</a:t>
                      </a:r>
                      <a:r>
                        <a:rPr lang="en-US" sz="1600" dirty="0"/>
                        <a:t> </a:t>
                      </a:r>
                      <a:r>
                        <a:rPr lang="en-US" sz="1600" dirty="0" err="1"/>
                        <a:t>cầu</a:t>
                      </a:r>
                      <a:r>
                        <a:rPr lang="en-US" sz="1600" dirty="0"/>
                        <a:t> </a:t>
                      </a:r>
                      <a:r>
                        <a:rPr lang="en-US" sz="1600" dirty="0" err="1"/>
                        <a:t>không</a:t>
                      </a:r>
                      <a:r>
                        <a:rPr lang="en-US" sz="1600" dirty="0"/>
                        <a:t> </a:t>
                      </a:r>
                      <a:r>
                        <a:rPr lang="en-US" sz="1600" dirty="0" err="1"/>
                        <a:t>cần</a:t>
                      </a:r>
                      <a:r>
                        <a:rPr lang="en-US" sz="1600" dirty="0"/>
                        <a:t> </a:t>
                      </a:r>
                      <a:r>
                        <a:rPr lang="en-US" sz="1600" dirty="0" err="1"/>
                        <a:t>thiết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1524230"/>
                  </a:ext>
                </a:extLst>
              </a:tr>
              <a:tr h="570568">
                <a:tc>
                  <a:txBody>
                    <a:bodyPr/>
                    <a:lstStyle/>
                    <a:p>
                      <a:pPr algn="ctr"/>
                      <a:r>
                        <a:rPr lang="en-US" sz="1500" dirty="0"/>
                        <a:t>3</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Phát</a:t>
                      </a:r>
                      <a:r>
                        <a:rPr lang="en-US" sz="1600" dirty="0"/>
                        <a:t> </a:t>
                      </a:r>
                      <a:r>
                        <a:rPr lang="en-US" sz="1600" dirty="0" err="1"/>
                        <a:t>triển</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không</a:t>
                      </a:r>
                      <a:r>
                        <a:rPr lang="en-US" sz="1600" dirty="0"/>
                        <a:t> </a:t>
                      </a:r>
                      <a:r>
                        <a:rPr lang="en-US" sz="1600" dirty="0" err="1"/>
                        <a:t>phù</a:t>
                      </a:r>
                      <a:r>
                        <a:rPr lang="en-US" sz="1600" dirty="0"/>
                        <a:t> </a:t>
                      </a:r>
                      <a:r>
                        <a:rPr lang="en-US" sz="1600" dirty="0" err="1"/>
                        <a:t>hợp</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Trao</a:t>
                      </a:r>
                      <a:r>
                        <a:rPr lang="en-US" sz="1600" dirty="0"/>
                        <a:t> </a:t>
                      </a:r>
                      <a:r>
                        <a:rPr lang="en-US" sz="1600" dirty="0" err="1"/>
                        <a:t>đổi</a:t>
                      </a:r>
                      <a:r>
                        <a:rPr lang="en-US" sz="1600" dirty="0"/>
                        <a:t> </a:t>
                      </a:r>
                      <a:r>
                        <a:rPr lang="en-US" sz="1600" dirty="0" err="1"/>
                        <a:t>th</a:t>
                      </a:r>
                      <a:r>
                        <a:rPr lang="vi-VN" sz="1600" dirty="0"/>
                        <a:t>ư</a:t>
                      </a:r>
                      <a:r>
                        <a:rPr lang="en-US" sz="1600" dirty="0" err="1"/>
                        <a:t>ờng</a:t>
                      </a:r>
                      <a:r>
                        <a:rPr lang="en-US" sz="1600" dirty="0"/>
                        <a:t> </a:t>
                      </a:r>
                      <a:r>
                        <a:rPr lang="en-US" sz="1600" dirty="0" err="1"/>
                        <a:t>xuyên</a:t>
                      </a:r>
                      <a:r>
                        <a:rPr lang="en-US" sz="1600" dirty="0"/>
                        <a:t> </a:t>
                      </a:r>
                      <a:r>
                        <a:rPr lang="en-US" sz="1600" dirty="0" err="1"/>
                        <a:t>với</a:t>
                      </a:r>
                      <a:r>
                        <a:rPr lang="en-US" sz="1600" dirty="0"/>
                        <a:t> ng</a:t>
                      </a:r>
                      <a:r>
                        <a:rPr lang="vi-VN" sz="1600" dirty="0"/>
                        <a:t>ư</a:t>
                      </a:r>
                      <a:r>
                        <a:rPr lang="en-US" sz="1600" dirty="0" err="1"/>
                        <a:t>ời</a:t>
                      </a:r>
                      <a:r>
                        <a:rPr lang="en-US" sz="1600" dirty="0"/>
                        <a:t> </a:t>
                      </a:r>
                      <a:r>
                        <a:rPr lang="en-US" sz="1600" dirty="0" err="1"/>
                        <a:t>sử</a:t>
                      </a:r>
                      <a:r>
                        <a:rPr lang="en-US" sz="1600" dirty="0"/>
                        <a:t> </a:t>
                      </a:r>
                      <a:r>
                        <a:rPr lang="en-US" sz="1600" dirty="0" err="1"/>
                        <a:t>dụng</a:t>
                      </a:r>
                      <a:r>
                        <a:rPr lang="en-US" sz="1600" dirty="0"/>
                        <a:t>, </a:t>
                      </a:r>
                      <a:r>
                        <a:rPr lang="en-US" sz="1600" dirty="0" err="1"/>
                        <a:t>có</a:t>
                      </a:r>
                      <a:r>
                        <a:rPr lang="en-US" sz="1600" dirty="0"/>
                        <a:t> </a:t>
                      </a:r>
                      <a:r>
                        <a:rPr lang="en-US" sz="1600" dirty="0" err="1"/>
                        <a:t>tài</a:t>
                      </a:r>
                      <a:r>
                        <a:rPr lang="en-US" sz="1600" dirty="0"/>
                        <a:t> </a:t>
                      </a:r>
                      <a:r>
                        <a:rPr lang="en-US" sz="1600" dirty="0" err="1"/>
                        <a:t>liệu</a:t>
                      </a:r>
                      <a:r>
                        <a:rPr lang="en-US" sz="1600" dirty="0"/>
                        <a:t> h</a:t>
                      </a:r>
                      <a:r>
                        <a:rPr lang="vi-VN" sz="1600" dirty="0"/>
                        <a:t>ư</a:t>
                      </a:r>
                      <a:r>
                        <a:rPr lang="en-US" sz="1600" dirty="0" err="1"/>
                        <a:t>ớng</a:t>
                      </a:r>
                      <a:r>
                        <a:rPr lang="en-US" sz="1600" dirty="0"/>
                        <a:t> </a:t>
                      </a:r>
                      <a:r>
                        <a:rPr lang="en-US" sz="1600" dirty="0" err="1"/>
                        <a:t>dẫn</a:t>
                      </a:r>
                      <a:r>
                        <a:rPr lang="en-US" sz="1600" dirty="0"/>
                        <a:t> </a:t>
                      </a:r>
                      <a:r>
                        <a:rPr lang="en-US" sz="1600" dirty="0" err="1"/>
                        <a:t>sớm</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3426916"/>
                  </a:ext>
                </a:extLst>
              </a:tr>
              <a:tr h="570568">
                <a:tc>
                  <a:txBody>
                    <a:bodyPr/>
                    <a:lstStyle/>
                    <a:p>
                      <a:pPr algn="ctr"/>
                      <a:r>
                        <a:rPr lang="en-US" sz="1500" dirty="0"/>
                        <a:t>4</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Phát</a:t>
                      </a:r>
                      <a:r>
                        <a:rPr lang="en-US" sz="1600" dirty="0"/>
                        <a:t> </a:t>
                      </a:r>
                      <a:r>
                        <a:rPr lang="en-US" sz="1600" dirty="0" err="1"/>
                        <a:t>triển</a:t>
                      </a:r>
                      <a:r>
                        <a:rPr lang="en-US" sz="1600" dirty="0"/>
                        <a:t> </a:t>
                      </a:r>
                      <a:r>
                        <a:rPr lang="en-US" sz="1600" dirty="0" err="1"/>
                        <a:t>giao</a:t>
                      </a:r>
                      <a:r>
                        <a:rPr lang="en-US" sz="1600" dirty="0"/>
                        <a:t> </a:t>
                      </a:r>
                      <a:r>
                        <a:rPr lang="en-US" sz="1600" dirty="0" err="1"/>
                        <a:t>diện</a:t>
                      </a:r>
                      <a:r>
                        <a:rPr lang="en-US" sz="1600" dirty="0"/>
                        <a:t> ng</a:t>
                      </a:r>
                      <a:r>
                        <a:rPr lang="vi-VN" sz="1600" dirty="0"/>
                        <a:t>ư</a:t>
                      </a:r>
                      <a:r>
                        <a:rPr lang="en-US" sz="1600" dirty="0" err="1"/>
                        <a:t>ời</a:t>
                      </a:r>
                      <a:r>
                        <a:rPr lang="en-US" sz="1600" dirty="0"/>
                        <a:t> </a:t>
                      </a:r>
                      <a:r>
                        <a:rPr lang="en-US" sz="1600" dirty="0" err="1"/>
                        <a:t>dùng</a:t>
                      </a:r>
                      <a:r>
                        <a:rPr lang="en-US" sz="1600" dirty="0"/>
                        <a:t> </a:t>
                      </a:r>
                      <a:r>
                        <a:rPr lang="en-US" sz="1600" dirty="0" err="1"/>
                        <a:t>không</a:t>
                      </a:r>
                      <a:r>
                        <a:rPr lang="en-US" sz="1600" dirty="0"/>
                        <a:t> </a:t>
                      </a:r>
                      <a:r>
                        <a:rPr lang="en-US" sz="1600" dirty="0" err="1"/>
                        <a:t>thích</a:t>
                      </a:r>
                      <a:r>
                        <a:rPr lang="en-US" sz="1600" dirty="0"/>
                        <a:t> </a:t>
                      </a:r>
                      <a:r>
                        <a:rPr lang="en-US" sz="1600" dirty="0" err="1"/>
                        <a:t>hợp</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Cần</a:t>
                      </a:r>
                      <a:r>
                        <a:rPr lang="en-US" sz="1600" dirty="0"/>
                        <a:t> </a:t>
                      </a:r>
                      <a:r>
                        <a:rPr lang="en-US" sz="1600" dirty="0" err="1"/>
                        <a:t>phân</a:t>
                      </a:r>
                      <a:r>
                        <a:rPr lang="en-US" sz="1600" dirty="0"/>
                        <a:t> </a:t>
                      </a:r>
                      <a:r>
                        <a:rPr lang="en-US" sz="1600" dirty="0" err="1"/>
                        <a:t>tích</a:t>
                      </a:r>
                      <a:r>
                        <a:rPr lang="en-US" sz="1600" dirty="0"/>
                        <a:t> </a:t>
                      </a:r>
                      <a:r>
                        <a:rPr lang="en-US" sz="1600" dirty="0" err="1"/>
                        <a:t>các</a:t>
                      </a:r>
                      <a:r>
                        <a:rPr lang="en-US" sz="1600" dirty="0"/>
                        <a:t> </a:t>
                      </a:r>
                      <a:r>
                        <a:rPr lang="en-US" sz="1600" dirty="0" err="1"/>
                        <a:t>công</a:t>
                      </a:r>
                      <a:r>
                        <a:rPr lang="en-US" sz="1600" dirty="0"/>
                        <a:t> </a:t>
                      </a:r>
                      <a:r>
                        <a:rPr lang="en-US" sz="1600" dirty="0" err="1"/>
                        <a:t>việc</a:t>
                      </a:r>
                      <a:r>
                        <a:rPr lang="en-US" sz="1600" dirty="0"/>
                        <a:t>, </a:t>
                      </a:r>
                      <a:r>
                        <a:rPr lang="en-US" sz="1600" dirty="0" err="1"/>
                        <a:t>xây</a:t>
                      </a:r>
                      <a:r>
                        <a:rPr lang="en-US" sz="1600" dirty="0"/>
                        <a:t> </a:t>
                      </a:r>
                      <a:r>
                        <a:rPr lang="en-US" sz="1600" dirty="0" err="1"/>
                        <a:t>dựng</a:t>
                      </a:r>
                      <a:r>
                        <a:rPr lang="en-US" sz="1600" dirty="0"/>
                        <a:t> </a:t>
                      </a:r>
                      <a:r>
                        <a:rPr lang="en-US" sz="1600" dirty="0" err="1"/>
                        <a:t>các</a:t>
                      </a:r>
                      <a:r>
                        <a:rPr lang="en-US" sz="1600" dirty="0"/>
                        <a:t> </a:t>
                      </a:r>
                      <a:r>
                        <a:rPr lang="en-US" sz="1600" dirty="0" err="1"/>
                        <a:t>hình</a:t>
                      </a:r>
                      <a:r>
                        <a:rPr lang="en-US" sz="1600" dirty="0"/>
                        <a:t> </a:t>
                      </a:r>
                      <a:r>
                        <a:rPr lang="en-US" sz="1600" dirty="0" err="1"/>
                        <a:t>mẫu</a:t>
                      </a:r>
                      <a:r>
                        <a:rPr lang="en-US" sz="1600" dirty="0"/>
                        <a:t> tr</a:t>
                      </a:r>
                      <a:r>
                        <a:rPr lang="vi-VN" sz="1600" dirty="0"/>
                        <a:t>ư</a:t>
                      </a:r>
                      <a:r>
                        <a:rPr lang="en-US" sz="1600" dirty="0" err="1"/>
                        <a:t>ớc</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354366"/>
                  </a:ext>
                </a:extLst>
              </a:tr>
              <a:tr h="495051">
                <a:tc>
                  <a:txBody>
                    <a:bodyPr/>
                    <a:lstStyle/>
                    <a:p>
                      <a:pPr algn="ctr"/>
                      <a:r>
                        <a:rPr lang="en-US" sz="1500" dirty="0"/>
                        <a:t>5</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Thiếu</a:t>
                      </a:r>
                      <a:r>
                        <a:rPr lang="en-US" sz="1600" dirty="0"/>
                        <a:t> </a:t>
                      </a:r>
                      <a:r>
                        <a:rPr lang="en-US" sz="1600" dirty="0" err="1"/>
                        <a:t>yêu</a:t>
                      </a:r>
                      <a:r>
                        <a:rPr lang="en-US" sz="1600" dirty="0"/>
                        <a:t> </a:t>
                      </a:r>
                      <a:r>
                        <a:rPr lang="en-US" sz="1600" dirty="0" err="1"/>
                        <a:t>cầu</a:t>
                      </a:r>
                      <a:r>
                        <a:rPr lang="en-US" sz="1600" dirty="0"/>
                        <a:t> </a:t>
                      </a:r>
                      <a:r>
                        <a:rPr lang="en-US" sz="1600" dirty="0" err="1"/>
                        <a:t>đặt</a:t>
                      </a:r>
                      <a:r>
                        <a:rPr lang="en-US" sz="1600" dirty="0"/>
                        <a:t> 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Phát</a:t>
                      </a:r>
                      <a:r>
                        <a:rPr lang="en-US" sz="1600" dirty="0"/>
                        <a:t> </a:t>
                      </a:r>
                      <a:r>
                        <a:rPr lang="en-US" sz="1600" dirty="0" err="1"/>
                        <a:t>triển</a:t>
                      </a:r>
                      <a:r>
                        <a:rPr lang="en-US" sz="1600" dirty="0"/>
                        <a:t> </a:t>
                      </a:r>
                      <a:r>
                        <a:rPr lang="en-US" sz="1600" dirty="0" err="1"/>
                        <a:t>các</a:t>
                      </a:r>
                      <a:r>
                        <a:rPr lang="en-US" sz="1600" dirty="0"/>
                        <a:t> </a:t>
                      </a:r>
                      <a:r>
                        <a:rPr lang="en-US" sz="1600" dirty="0" err="1"/>
                        <a:t>phần</a:t>
                      </a:r>
                      <a:r>
                        <a:rPr lang="en-US" sz="1600" dirty="0"/>
                        <a:t> </a:t>
                      </a:r>
                      <a:r>
                        <a:rPr lang="en-US" sz="1600" dirty="0" err="1"/>
                        <a:t>ổn</a:t>
                      </a:r>
                      <a:r>
                        <a:rPr lang="en-US" sz="1600" dirty="0"/>
                        <a:t> </a:t>
                      </a:r>
                      <a:r>
                        <a:rPr lang="en-US" sz="1600" dirty="0" err="1"/>
                        <a:t>định</a:t>
                      </a:r>
                      <a:r>
                        <a:rPr lang="en-US" sz="1600" dirty="0"/>
                        <a:t> tr</a:t>
                      </a:r>
                      <a:r>
                        <a:rPr lang="vi-VN" sz="1600" dirty="0"/>
                        <a:t>ư</a:t>
                      </a:r>
                      <a:r>
                        <a:rPr lang="en-US" sz="1600" dirty="0" err="1"/>
                        <a:t>ớc</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925683"/>
                  </a:ext>
                </a:extLst>
              </a:tr>
              <a:tr h="495051">
                <a:tc>
                  <a:txBody>
                    <a:bodyPr/>
                    <a:lstStyle/>
                    <a:p>
                      <a:pPr algn="ctr"/>
                      <a:r>
                        <a:rPr lang="en-US" sz="1500" dirty="0"/>
                        <a:t>6</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Vấn</a:t>
                      </a:r>
                      <a:r>
                        <a:rPr lang="en-US" sz="1600" dirty="0"/>
                        <a:t> </a:t>
                      </a:r>
                      <a:r>
                        <a:rPr lang="en-US" sz="1600" dirty="0" err="1"/>
                        <a:t>đề</a:t>
                      </a:r>
                      <a:r>
                        <a:rPr lang="en-US" sz="1600" dirty="0"/>
                        <a:t> </a:t>
                      </a:r>
                      <a:r>
                        <a:rPr lang="en-US" sz="1600" dirty="0" err="1"/>
                        <a:t>về</a:t>
                      </a:r>
                      <a:r>
                        <a:rPr lang="en-US" sz="1600" dirty="0"/>
                        <a:t> </a:t>
                      </a:r>
                      <a:r>
                        <a:rPr lang="en-US" sz="1600" dirty="0" err="1"/>
                        <a:t>hiệu</a:t>
                      </a:r>
                      <a:r>
                        <a:rPr lang="en-US" sz="1600" dirty="0"/>
                        <a:t> </a:t>
                      </a:r>
                      <a:r>
                        <a:rPr lang="en-US" sz="1600" dirty="0" err="1"/>
                        <a:t>quả</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Cần</a:t>
                      </a:r>
                      <a:r>
                        <a:rPr lang="en-US" sz="1600" dirty="0"/>
                        <a:t> </a:t>
                      </a:r>
                      <a:r>
                        <a:rPr lang="en-US" sz="1600" dirty="0" err="1"/>
                        <a:t>phải</a:t>
                      </a:r>
                      <a:r>
                        <a:rPr lang="en-US" sz="1600" dirty="0"/>
                        <a:t> </a:t>
                      </a:r>
                      <a:r>
                        <a:rPr lang="en-US" sz="1600" dirty="0" err="1"/>
                        <a:t>mô</a:t>
                      </a:r>
                      <a:r>
                        <a:rPr lang="en-US" sz="1600" dirty="0"/>
                        <a:t> </a:t>
                      </a:r>
                      <a:r>
                        <a:rPr lang="en-US" sz="1600" dirty="0" err="1"/>
                        <a:t>phỏng</a:t>
                      </a:r>
                      <a:r>
                        <a:rPr lang="en-US" sz="1600" dirty="0"/>
                        <a:t>, </a:t>
                      </a:r>
                      <a:r>
                        <a:rPr lang="en-US" sz="1600" dirty="0" err="1"/>
                        <a:t>đo</a:t>
                      </a:r>
                      <a:r>
                        <a:rPr lang="en-US" sz="1600" dirty="0"/>
                        <a:t> l</a:t>
                      </a:r>
                      <a:r>
                        <a:rPr lang="vi-VN" sz="1600" dirty="0"/>
                        <a:t>ư</a:t>
                      </a:r>
                      <a:r>
                        <a:rPr lang="en-US" sz="1600" dirty="0" err="1"/>
                        <a:t>ờng</a:t>
                      </a:r>
                      <a:r>
                        <a:rPr lang="en-US" sz="1600" dirty="0"/>
                        <a:t>, </a:t>
                      </a:r>
                      <a:r>
                        <a:rPr lang="en-US" sz="1600" dirty="0" err="1"/>
                        <a:t>thử</a:t>
                      </a:r>
                      <a:r>
                        <a:rPr lang="en-US" sz="1600" dirty="0"/>
                        <a:t> </a:t>
                      </a:r>
                      <a:r>
                        <a:rPr lang="en-US" sz="1600" dirty="0" err="1"/>
                        <a:t>nghiệm</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68089"/>
                  </a:ext>
                </a:extLst>
              </a:tr>
              <a:tr h="570568">
                <a:tc>
                  <a:txBody>
                    <a:bodyPr/>
                    <a:lstStyle/>
                    <a:p>
                      <a:pPr algn="ctr"/>
                      <a:r>
                        <a:rPr lang="en-US" sz="1500" dirty="0"/>
                        <a:t>7</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Liên</a:t>
                      </a:r>
                      <a:r>
                        <a:rPr lang="en-US" sz="1600" dirty="0"/>
                        <a:t> </a:t>
                      </a:r>
                      <a:r>
                        <a:rPr lang="en-US" sz="1600" dirty="0" err="1"/>
                        <a:t>tục</a:t>
                      </a:r>
                      <a:r>
                        <a:rPr lang="en-US" sz="1600" dirty="0"/>
                        <a:t> </a:t>
                      </a:r>
                      <a:r>
                        <a:rPr lang="en-US" sz="1600" dirty="0" err="1"/>
                        <a:t>thay</a:t>
                      </a:r>
                      <a:r>
                        <a:rPr lang="en-US" sz="1600" dirty="0"/>
                        <a:t> </a:t>
                      </a:r>
                      <a:r>
                        <a:rPr lang="en-US" sz="1600" dirty="0" err="1"/>
                        <a:t>đổi</a:t>
                      </a:r>
                      <a:r>
                        <a:rPr lang="en-US" sz="1600" dirty="0"/>
                        <a:t> </a:t>
                      </a:r>
                      <a:r>
                        <a:rPr lang="en-US" sz="1600" dirty="0" err="1"/>
                        <a:t>yêu</a:t>
                      </a:r>
                      <a:r>
                        <a:rPr lang="en-US" sz="1600" dirty="0"/>
                        <a:t> </a:t>
                      </a:r>
                      <a:r>
                        <a:rPr lang="en-US" sz="1600" dirty="0" err="1"/>
                        <a:t>cầu</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Giới</a:t>
                      </a:r>
                      <a:r>
                        <a:rPr lang="en-US" sz="1600" dirty="0"/>
                        <a:t> </a:t>
                      </a:r>
                      <a:r>
                        <a:rPr lang="en-US" sz="1600" dirty="0" err="1"/>
                        <a:t>hạn</a:t>
                      </a:r>
                      <a:r>
                        <a:rPr lang="en-US" sz="1600" dirty="0"/>
                        <a:t> </a:t>
                      </a:r>
                      <a:r>
                        <a:rPr lang="en-US" sz="1600" dirty="0" err="1"/>
                        <a:t>việc</a:t>
                      </a:r>
                      <a:r>
                        <a:rPr lang="en-US" sz="1600" dirty="0"/>
                        <a:t> </a:t>
                      </a:r>
                      <a:r>
                        <a:rPr lang="en-US" sz="1600" dirty="0" err="1"/>
                        <a:t>thay</a:t>
                      </a:r>
                      <a:r>
                        <a:rPr lang="en-US" sz="1600" dirty="0"/>
                        <a:t> </a:t>
                      </a:r>
                      <a:r>
                        <a:rPr lang="en-US" sz="1600" dirty="0" err="1"/>
                        <a:t>đổi</a:t>
                      </a:r>
                      <a:r>
                        <a:rPr lang="en-US" sz="1600" dirty="0"/>
                        <a:t> </a:t>
                      </a:r>
                      <a:r>
                        <a:rPr lang="en-US" sz="1600" dirty="0" err="1"/>
                        <a:t>lớn</a:t>
                      </a:r>
                      <a:r>
                        <a:rPr lang="en-US" sz="1600" dirty="0"/>
                        <a:t>; </a:t>
                      </a:r>
                      <a:r>
                        <a:rPr lang="en-US" sz="1600" dirty="0" err="1"/>
                        <a:t>che</a:t>
                      </a:r>
                      <a:r>
                        <a:rPr lang="en-US" sz="1600" dirty="0"/>
                        <a:t> </a:t>
                      </a:r>
                      <a:r>
                        <a:rPr lang="en-US" sz="1600" dirty="0" err="1"/>
                        <a:t>giấu</a:t>
                      </a:r>
                      <a:r>
                        <a:rPr lang="en-US" sz="1600" dirty="0"/>
                        <a:t> </a:t>
                      </a:r>
                      <a:r>
                        <a:rPr lang="en-US" sz="1600" dirty="0" err="1"/>
                        <a:t>thông</a:t>
                      </a:r>
                      <a:r>
                        <a:rPr lang="en-US" sz="1600" dirty="0"/>
                        <a:t> tin; </a:t>
                      </a:r>
                      <a:r>
                        <a:rPr lang="en-US" sz="1600" dirty="0" err="1"/>
                        <a:t>phát</a:t>
                      </a:r>
                      <a:r>
                        <a:rPr lang="en-US" sz="1600" dirty="0"/>
                        <a:t> </a:t>
                      </a:r>
                      <a:r>
                        <a:rPr lang="en-US" sz="1600" dirty="0" err="1"/>
                        <a:t>triển</a:t>
                      </a:r>
                      <a:r>
                        <a:rPr lang="en-US" sz="1600" dirty="0"/>
                        <a:t> </a:t>
                      </a:r>
                      <a:r>
                        <a:rPr lang="en-US" sz="1600" dirty="0" err="1"/>
                        <a:t>dần</a:t>
                      </a:r>
                      <a:r>
                        <a:rPr lang="en-US" sz="1600" dirty="0"/>
                        <a:t> </a:t>
                      </a:r>
                      <a:r>
                        <a:rPr lang="en-US" sz="1600" dirty="0" err="1"/>
                        <a:t>dần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6436977"/>
                  </a:ext>
                </a:extLst>
              </a:tr>
              <a:tr h="570568">
                <a:tc>
                  <a:txBody>
                    <a:bodyPr/>
                    <a:lstStyle/>
                    <a:p>
                      <a:pPr algn="ctr"/>
                      <a:r>
                        <a:rPr lang="en-US" sz="1500" dirty="0"/>
                        <a:t>8</a:t>
                      </a:r>
                      <a:endParaRPr lang="en-US"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Đòi</a:t>
                      </a:r>
                      <a:r>
                        <a:rPr lang="en-US" sz="1600" dirty="0"/>
                        <a:t> </a:t>
                      </a:r>
                      <a:r>
                        <a:rPr lang="en-US" sz="1600" dirty="0" err="1"/>
                        <a:t>hỏi</a:t>
                      </a:r>
                      <a:r>
                        <a:rPr lang="en-US" sz="1600" dirty="0"/>
                        <a:t> v</a:t>
                      </a:r>
                      <a:r>
                        <a:rPr lang="vi-VN" sz="1600" dirty="0"/>
                        <a:t>ư</a:t>
                      </a:r>
                      <a:r>
                        <a:rPr lang="en-US" sz="1600" dirty="0" err="1"/>
                        <a:t>ợt</a:t>
                      </a:r>
                      <a:r>
                        <a:rPr lang="en-US" sz="1600" dirty="0"/>
                        <a:t> </a:t>
                      </a:r>
                      <a:r>
                        <a:rPr lang="en-US" sz="1600" dirty="0" err="1"/>
                        <a:t>quá</a:t>
                      </a:r>
                      <a:r>
                        <a:rPr lang="en-US" sz="1600" dirty="0"/>
                        <a:t> </a:t>
                      </a:r>
                      <a:r>
                        <a:rPr lang="en-US" sz="1600" dirty="0" err="1"/>
                        <a:t>sự</a:t>
                      </a:r>
                      <a:r>
                        <a:rPr lang="en-US" sz="1600" dirty="0"/>
                        <a:t> </a:t>
                      </a:r>
                      <a:r>
                        <a:rPr lang="en-US" sz="1600" dirty="0" err="1"/>
                        <a:t>đáp</a:t>
                      </a:r>
                      <a:r>
                        <a:rPr lang="en-US" sz="1600" dirty="0"/>
                        <a:t> </a:t>
                      </a:r>
                      <a:r>
                        <a:rPr lang="en-US" sz="1600" dirty="0" err="1"/>
                        <a:t>ứng</a:t>
                      </a:r>
                      <a:r>
                        <a:rPr lang="en-US" sz="1600" dirty="0"/>
                        <a:t> </a:t>
                      </a:r>
                      <a:r>
                        <a:rPr lang="en-US" sz="1600" dirty="0" err="1"/>
                        <a:t>công</a:t>
                      </a:r>
                      <a:r>
                        <a:rPr lang="en-US" sz="1600" dirty="0"/>
                        <a:t> </a:t>
                      </a:r>
                      <a:r>
                        <a:rPr lang="en-US" sz="1600" dirty="0" err="1"/>
                        <a:t>nghệ</a:t>
                      </a:r>
                      <a:r>
                        <a:rPr lang="en-US" sz="1600" dirty="0"/>
                        <a:t> </a:t>
                      </a:r>
                      <a:r>
                        <a:rPr lang="en-US" sz="1600" dirty="0" err="1"/>
                        <a:t>hiện</a:t>
                      </a:r>
                      <a:r>
                        <a:rPr lang="en-US" sz="1600" dirty="0"/>
                        <a:t> </a:t>
                      </a:r>
                      <a:r>
                        <a:rPr lang="en-US" sz="1600" dirty="0" err="1"/>
                        <a:t>có</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Giải</a:t>
                      </a:r>
                      <a:r>
                        <a:rPr lang="en-US" sz="1600" dirty="0"/>
                        <a:t> </a:t>
                      </a:r>
                      <a:r>
                        <a:rPr lang="en-US" sz="1600" dirty="0" err="1"/>
                        <a:t>thích</a:t>
                      </a:r>
                      <a:r>
                        <a:rPr lang="en-US" sz="1600" dirty="0"/>
                        <a:t> </a:t>
                      </a:r>
                      <a:r>
                        <a:rPr lang="en-US" sz="1600" dirty="0" err="1"/>
                        <a:t>và</a:t>
                      </a:r>
                      <a:r>
                        <a:rPr lang="en-US" sz="1600" dirty="0"/>
                        <a:t> </a:t>
                      </a:r>
                      <a:r>
                        <a:rPr lang="en-US" sz="1600" dirty="0" err="1"/>
                        <a:t>đề</a:t>
                      </a:r>
                      <a:r>
                        <a:rPr lang="en-US" sz="1600" dirty="0"/>
                        <a:t> ra </a:t>
                      </a:r>
                      <a:r>
                        <a:rPr lang="en-US" sz="1600" dirty="0" err="1"/>
                        <a:t>công</a:t>
                      </a:r>
                      <a:r>
                        <a:rPr lang="en-US" sz="1600" dirty="0"/>
                        <a:t> </a:t>
                      </a:r>
                      <a:r>
                        <a:rPr lang="en-US" sz="1600" dirty="0" err="1"/>
                        <a:t>nghệ</a:t>
                      </a:r>
                      <a:r>
                        <a:rPr lang="en-US" sz="1600" dirty="0"/>
                        <a:t> </a:t>
                      </a:r>
                      <a:r>
                        <a:rPr lang="en-US" sz="1600" dirty="0" err="1"/>
                        <a:t>phù</a:t>
                      </a:r>
                      <a:r>
                        <a:rPr lang="en-US" sz="1600" dirty="0"/>
                        <a:t> </a:t>
                      </a:r>
                      <a:r>
                        <a:rPr lang="en-US" sz="1600" dirty="0" err="1"/>
                        <a:t>hợp</a:t>
                      </a:r>
                      <a:r>
                        <a:rPr lang="en-US" sz="1600" dirty="0"/>
                        <a:t> </a:t>
                      </a:r>
                      <a:r>
                        <a:rPr lang="en-US" sz="1600" dirty="0" err="1"/>
                        <a:t>cho</a:t>
                      </a:r>
                      <a:r>
                        <a:rPr lang="en-US" sz="1600" dirty="0"/>
                        <a:t> </a:t>
                      </a:r>
                      <a:r>
                        <a:rPr lang="en-US" sz="1600" dirty="0" err="1"/>
                        <a:t>khách</a:t>
                      </a:r>
                      <a:r>
                        <a:rPr lang="en-US" sz="1600" dirty="0"/>
                        <a:t> </a:t>
                      </a:r>
                      <a:r>
                        <a:rPr lang="en-US" sz="1600" dirty="0" err="1"/>
                        <a:t>hàng</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4635966"/>
                  </a:ext>
                </a:extLst>
              </a:tr>
            </a:tbl>
          </a:graphicData>
        </a:graphic>
      </p:graphicFrame>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839365" y="21740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KẾ HOẠCH QUẢN LÝ RỦI RO</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991765" y="1307022"/>
            <a:ext cx="6491075" cy="2651375"/>
          </a:xfrm>
        </p:spPr>
        <p:txBody>
          <a:bodyPr/>
          <a:lstStyle/>
          <a:p>
            <a:pPr>
              <a:spcBef>
                <a:spcPts val="600"/>
              </a:spcBef>
              <a:spcAft>
                <a:spcPts val="600"/>
              </a:spcAft>
            </a:pPr>
            <a:r>
              <a:rPr lang="en"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định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chính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từng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ro.</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kế</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hoạch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giải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quyết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từng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ro.</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Đánh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giá</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hàng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tháng</a:t>
            </a:r>
            <a:r>
              <a:rPr lang="en-US" sz="2200" dirty="0">
                <a:latin typeface="Cambria" panose="02040503050406030204" pitchFamily="18" charset="0"/>
                <a:ea typeface="Cambria" panose="02040503050406030204" pitchFamily="18" charset="0"/>
              </a:rPr>
              <a:t>, so </a:t>
            </a:r>
            <a:r>
              <a:rPr lang="en-US" sz="2200" dirty="0" err="1">
                <a:latin typeface="Cambria" panose="02040503050406030204" pitchFamily="18" charset="0"/>
                <a:ea typeface="Cambria" panose="02040503050406030204" pitchFamily="18" charset="0"/>
              </a:rPr>
              <a:t>sánh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tháng</a:t>
            </a:r>
            <a:r>
              <a:rPr lang="en-US" sz="2200" dirty="0">
                <a:latin typeface="Cambria" panose="02040503050406030204" pitchFamily="18" charset="0"/>
                <a:ea typeface="Cambria" panose="02040503050406030204" pitchFamily="18" charset="0"/>
              </a:rPr>
              <a:t> tr</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ớc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để</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làm</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nổi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bật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ro.</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Đề</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xuất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biện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pháp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chế</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từ</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nhóm</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từ</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chọn</a:t>
            </a:r>
            <a:r>
              <a:rPr lang="en-US" sz="2200" dirty="0">
                <a:latin typeface="Cambria" panose="02040503050406030204" pitchFamily="18" charset="0"/>
                <a:ea typeface="Cambria" panose="02040503050406030204" pitchFamily="18" charset="0"/>
              </a:rPr>
              <a:t> ra </a:t>
            </a:r>
            <a:r>
              <a:rPr lang="en-US" sz="2200" dirty="0" err="1">
                <a:latin typeface="Cambria" panose="02040503050406030204" pitchFamily="18" charset="0"/>
                <a:ea typeface="Cambria" panose="02040503050406030204" pitchFamily="18" charset="0"/>
              </a:rPr>
              <a:t>cách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tối</a:t>
            </a:r>
            <a:r>
              <a:rPr lang="en-US" sz="2200" dirty="0">
                <a:latin typeface="Cambria" panose="02040503050406030204" pitchFamily="18" charset="0"/>
                <a:ea typeface="Cambria" panose="02040503050406030204" pitchFamily="18" charset="0"/>
              </a:rPr>
              <a:t> </a:t>
            </a:r>
            <a:r>
              <a:rPr lang="vi-VN" sz="2200" dirty="0">
                <a:latin typeface="Cambria" panose="02040503050406030204" pitchFamily="18" charset="0"/>
                <a:ea typeface="Cambria" panose="02040503050406030204" pitchFamily="18" charset="0"/>
              </a:rPr>
              <a:t>ư</a:t>
            </a:r>
            <a:r>
              <a:rPr lang="en-US" sz="2200" dirty="0">
                <a:latin typeface="Cambria" panose="02040503050406030204" pitchFamily="18" charset="0"/>
                <a:ea typeface="Cambria" panose="02040503050406030204" pitchFamily="18" charset="0"/>
              </a:rPr>
              <a:t>u </a:t>
            </a:r>
            <a:r>
              <a:rPr lang="en-US" sz="2200" dirty="0" err="1">
                <a:latin typeface="Cambria" panose="02040503050406030204" pitchFamily="18" charset="0"/>
                <a:ea typeface="Cambria" panose="02040503050406030204" pitchFamily="18" charset="0"/>
              </a:rPr>
              <a:t>nhất</a:t>
            </a:r>
            <a:r>
              <a:rPr lang="en-US" sz="2200" dirty="0">
                <a:latin typeface="Cambria" panose="02040503050406030204" pitchFamily="18" charset="0"/>
                <a:ea typeface="Cambria" panose="02040503050406030204" pitchFamily="18" charset="0"/>
              </a:rPr>
              <a:t>.</a:t>
            </a:r>
            <a:endParaRPr lang="e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02714250"/>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ctrTitle"/>
          </p:nvPr>
        </p:nvSpPr>
        <p:spPr>
          <a:xfrm>
            <a:off x="662940" y="1531620"/>
            <a:ext cx="7818120" cy="1676399"/>
          </a:xfrm>
          <a:prstGeom prst="rect">
            <a:avLst/>
          </a:prstGeom>
        </p:spPr>
        <p:txBody>
          <a:bodyPr lIns="91425" tIns="91425" rIns="91425" bIns="91425" anchor="b" anchorCtr="0">
            <a:noAutofit/>
          </a:bodyPr>
          <a:lstStyle/>
          <a:p>
            <a:pPr lvl="0" algn="ctr" rtl="0">
              <a:spcBef>
                <a:spcPts val="0"/>
              </a:spcBef>
              <a:buNone/>
            </a:pPr>
            <a:r>
              <a:rPr lang="en-US" sz="5000" b="1" dirty="0">
                <a:solidFill>
                  <a:srgbClr val="FF0000"/>
                </a:solidFill>
                <a:latin typeface="Candara" panose="020E0502030303020204" pitchFamily="34" charset="0"/>
                <a:cs typeface="Calibri" panose="020F0502020204030204" pitchFamily="34" charset="0"/>
              </a:rPr>
              <a:t>ƯU ĐIỂM VÀ NH</a:t>
            </a:r>
            <a:r>
              <a:rPr lang="vi-VN" sz="5000" b="1" dirty="0">
                <a:solidFill>
                  <a:srgbClr val="FF0000"/>
                </a:solidFill>
                <a:latin typeface="Candara" panose="020E0502030303020204" pitchFamily="34" charset="0"/>
                <a:cs typeface="Calibri" panose="020F0502020204030204" pitchFamily="34" charset="0"/>
              </a:rPr>
              <a:t>Ư</a:t>
            </a:r>
            <a:r>
              <a:rPr lang="en-US" sz="5000" b="1" dirty="0">
                <a:solidFill>
                  <a:srgbClr val="FF0000"/>
                </a:solidFill>
                <a:latin typeface="Candara" panose="020E0502030303020204" pitchFamily="34" charset="0"/>
                <a:cs typeface="Calibri" panose="020F0502020204030204" pitchFamily="34" charset="0"/>
              </a:rPr>
              <a:t>ỢC ĐIỂM CỦA MÔ HÌNH XOẮN ỐC</a:t>
            </a:r>
            <a:endParaRPr lang="en" sz="5000" b="1" dirty="0">
              <a:solidFill>
                <a:srgbClr val="FF0000"/>
              </a:solidFill>
              <a:latin typeface="Candara" panose="020E0502030303020204" pitchFamily="34" charset="0"/>
              <a:cs typeface="Calibri" panose="020F0502020204030204" pitchFamily="34" charset="0"/>
            </a:endParaRPr>
          </a:p>
        </p:txBody>
      </p:sp>
      <p:sp>
        <p:nvSpPr>
          <p:cNvPr id="6" name="Shape 806">
            <a:extLst>
              <a:ext uri="{FF2B5EF4-FFF2-40B4-BE49-F238E27FC236}">
                <a16:creationId xmlns:a16="http://schemas.microsoft.com/office/drawing/2014/main" id="{FF52BD19-3899-4F70-9188-6C0B03E1DE52}"/>
              </a:ext>
            </a:extLst>
          </p:cNvPr>
          <p:cNvSpPr/>
          <p:nvPr/>
        </p:nvSpPr>
        <p:spPr>
          <a:xfrm>
            <a:off x="5865391" y="151706"/>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7" name="Shape 808">
            <a:extLst>
              <a:ext uri="{FF2B5EF4-FFF2-40B4-BE49-F238E27FC236}">
                <a16:creationId xmlns:a16="http://schemas.microsoft.com/office/drawing/2014/main" id="{553D7A80-66C0-4A48-950A-C1C6BA752752}"/>
              </a:ext>
            </a:extLst>
          </p:cNvPr>
          <p:cNvSpPr/>
          <p:nvPr/>
        </p:nvSpPr>
        <p:spPr>
          <a:xfrm>
            <a:off x="6444105" y="695889"/>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
        <p:nvSpPr>
          <p:cNvPr id="8" name="Shape 786">
            <a:extLst>
              <a:ext uri="{FF2B5EF4-FFF2-40B4-BE49-F238E27FC236}">
                <a16:creationId xmlns:a16="http://schemas.microsoft.com/office/drawing/2014/main" id="{74449AF1-D770-4EE0-A643-BE0D95206819}"/>
              </a:ext>
            </a:extLst>
          </p:cNvPr>
          <p:cNvSpPr/>
          <p:nvPr/>
        </p:nvSpPr>
        <p:spPr>
          <a:xfrm>
            <a:off x="2719576" y="375445"/>
            <a:ext cx="1451166" cy="752718"/>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86">
            <a:extLst>
              <a:ext uri="{FF2B5EF4-FFF2-40B4-BE49-F238E27FC236}">
                <a16:creationId xmlns:a16="http://schemas.microsoft.com/office/drawing/2014/main" id="{8E78B65E-9402-4FFE-A85A-48A237F7FC77}"/>
              </a:ext>
            </a:extLst>
          </p:cNvPr>
          <p:cNvSpPr/>
          <p:nvPr/>
        </p:nvSpPr>
        <p:spPr>
          <a:xfrm>
            <a:off x="413490" y="315719"/>
            <a:ext cx="1451166" cy="752718"/>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839365" y="21740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ƯU ĐIỂM</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961285" y="1139382"/>
            <a:ext cx="6491075" cy="3729798"/>
          </a:xfrm>
        </p:spPr>
        <p:txBody>
          <a:bodyPr/>
          <a:lstStyle/>
          <a:p>
            <a:pPr>
              <a:spcBef>
                <a:spcPts val="600"/>
              </a:spcBef>
              <a:spcAft>
                <a:spcPts val="600"/>
              </a:spcAft>
            </a:pPr>
            <a:r>
              <a:rPr lang="en" sz="22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tin </a:t>
            </a:r>
            <a:r>
              <a:rPr lang="en-US" sz="2000" dirty="0" err="1">
                <a:latin typeface="Cambria" panose="02040503050406030204" pitchFamily="18" charset="0"/>
                <a:ea typeface="Cambria" panose="02040503050406030204" pitchFamily="18" charset="0"/>
              </a:rPr>
              <a:t>cậy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dự</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án</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Nhận</a:t>
            </a:r>
            <a:r>
              <a:rPr lang="en-US" sz="2000" dirty="0">
                <a:latin typeface="Cambria" panose="02040503050406030204" pitchFamily="18" charset="0"/>
                <a:ea typeface="Cambria" panose="02040503050406030204" pitchFamily="18" charset="0"/>
              </a:rPr>
              <a:t> feedback (</a:t>
            </a:r>
            <a:r>
              <a:rPr lang="en-US" sz="2000" dirty="0" err="1">
                <a:latin typeface="Cambria" panose="02040503050406030204" pitchFamily="18" charset="0"/>
                <a:ea typeface="Cambria" panose="02040503050406030204" pitchFamily="18" charset="0"/>
              </a:rPr>
              <a:t>phản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hồi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sớm</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tổng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hợp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thác</a:t>
            </a:r>
            <a:r>
              <a:rPr lang="en-US" sz="2000" dirty="0">
                <a:latin typeface="Cambria" panose="02040503050406030204" pitchFamily="18" charset="0"/>
                <a:ea typeface="Cambria" panose="02040503050406030204" pitchFamily="18" charset="0"/>
              </a:rPr>
              <a:t> n</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nguyên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mẫu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chỉ</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còn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triển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cứng</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vòng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tròn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xoắn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ốc</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lặp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lặp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ứng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thay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đổi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ng</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thuyết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phục</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phép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họ</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tham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đoạn</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soát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rủi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ro</a:t>
            </a:r>
            <a:r>
              <a:rPr lang="en-US" sz="2000" dirty="0">
                <a:latin typeface="Cambria" panose="02040503050406030204" pitchFamily="18" charset="0"/>
                <a:ea typeface="Cambria" panose="02040503050406030204" pitchFamily="18" charset="0"/>
              </a:rPr>
              <a:t> ở </a:t>
            </a:r>
            <a:r>
              <a:rPr lang="en-US" sz="2000" dirty="0" err="1">
                <a:latin typeface="Cambria" panose="02040503050406030204" pitchFamily="18" charset="0"/>
                <a:ea typeface="Cambria" panose="02040503050406030204" pitchFamily="18" charset="0"/>
              </a:rPr>
              <a:t>từng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đoạn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chi </a:t>
            </a:r>
            <a:r>
              <a:rPr lang="en-US" sz="2000" dirty="0" err="1">
                <a:latin typeface="Cambria" panose="02040503050406030204" pitchFamily="18" charset="0"/>
                <a:ea typeface="Cambria" panose="02040503050406030204" pitchFamily="18" charset="0"/>
              </a:rPr>
              <a:t>phí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xác</a:t>
            </a:r>
            <a:r>
              <a:rPr lang="en-US" sz="2000" dirty="0">
                <a:latin typeface="Cambria" panose="02040503050406030204" pitchFamily="18" charset="0"/>
                <a:ea typeface="Cambria" panose="02040503050406030204" pitchFamily="18" charset="0"/>
              </a:rPr>
              <a:t> h</a:t>
            </a:r>
            <a:r>
              <a:rPr lang="vi-VN" sz="2000" dirty="0">
                <a:latin typeface="Cambria" panose="02040503050406030204" pitchFamily="18" charset="0"/>
                <a:ea typeface="Cambria" panose="02040503050406030204" pitchFamily="18" charset="0"/>
              </a:rPr>
              <a:t>ơ</a:t>
            </a:r>
            <a:r>
              <a:rPr lang="en-US" sz="2000" dirty="0">
                <a:latin typeface="Cambria" panose="02040503050406030204" pitchFamily="18" charset="0"/>
                <a:ea typeface="Cambria" panose="02040503050406030204" pitchFamily="18" charset="0"/>
              </a:rPr>
              <a:t>n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a:t>
            </a:r>
            <a:endParaRPr lang="e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04684872"/>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ctrTitle" idx="4294967295"/>
          </p:nvPr>
        </p:nvSpPr>
        <p:spPr>
          <a:xfrm>
            <a:off x="1390036" y="346587"/>
            <a:ext cx="6585155" cy="678426"/>
          </a:xfrm>
          <a:prstGeom prst="rect">
            <a:avLst/>
          </a:prstGeom>
          <a:noFill/>
          <a:ln>
            <a:noFill/>
          </a:ln>
        </p:spPr>
        <p:txBody>
          <a:bodyPr lIns="91425" tIns="91425" rIns="91425" bIns="91425" anchor="b" anchorCtr="0">
            <a:noAutofit/>
          </a:bodyPr>
          <a:lstStyle/>
          <a:p>
            <a:pPr lvl="0">
              <a:spcBef>
                <a:spcPts val="0"/>
              </a:spcBef>
              <a:buNone/>
            </a:pPr>
            <a:r>
              <a:rPr lang="en-US" sz="4000" dirty="0" err="1">
                <a:solidFill>
                  <a:srgbClr val="FF0000"/>
                </a:solidFill>
                <a:latin typeface="Sitka Banner" panose="02000505000000020004" pitchFamily="2" charset="0"/>
              </a:rPr>
              <a:t>Nhóm</a:t>
            </a:r>
            <a:r>
              <a:rPr lang="en-US" sz="4000" dirty="0">
                <a:solidFill>
                  <a:srgbClr val="FF0000"/>
                </a:solidFill>
                <a:latin typeface="Sitka Banner" panose="02000505000000020004" pitchFamily="2" charset="0"/>
              </a:rPr>
              <a:t> </a:t>
            </a:r>
            <a:r>
              <a:rPr lang="en-US" sz="4000" dirty="0" err="1">
                <a:solidFill>
                  <a:srgbClr val="FF0000"/>
                </a:solidFill>
                <a:latin typeface="Sitka Banner" panose="02000505000000020004" pitchFamily="2" charset="0"/>
              </a:rPr>
              <a:t>thuyết</a:t>
            </a:r>
            <a:r>
              <a:rPr lang="en-US" sz="4000" dirty="0">
                <a:solidFill>
                  <a:srgbClr val="FF0000"/>
                </a:solidFill>
                <a:latin typeface="Sitka Banner" panose="02000505000000020004" pitchFamily="2" charset="0"/>
              </a:rPr>
              <a:t> </a:t>
            </a:r>
            <a:r>
              <a:rPr lang="en-US" sz="4000" dirty="0" err="1">
                <a:solidFill>
                  <a:srgbClr val="FF0000"/>
                </a:solidFill>
                <a:latin typeface="Sitka Banner" panose="02000505000000020004" pitchFamily="2" charset="0"/>
              </a:rPr>
              <a:t>trình</a:t>
            </a:r>
            <a:r>
              <a:rPr lang="en-US" sz="4000" dirty="0">
                <a:solidFill>
                  <a:srgbClr val="FF0000"/>
                </a:solidFill>
                <a:latin typeface="Sitka Banner" panose="02000505000000020004" pitchFamily="2" charset="0"/>
              </a:rPr>
              <a:t> : </a:t>
            </a:r>
            <a:r>
              <a:rPr lang="en-US" sz="4000" dirty="0" err="1">
                <a:solidFill>
                  <a:srgbClr val="FF0000"/>
                </a:solidFill>
                <a:latin typeface="Sitka Banner" panose="02000505000000020004" pitchFamily="2" charset="0"/>
              </a:rPr>
              <a:t>GoTeam</a:t>
            </a:r>
            <a:endParaRPr lang="en" sz="4000" dirty="0">
              <a:solidFill>
                <a:srgbClr val="FF0000"/>
              </a:solidFill>
              <a:latin typeface="Sitka Banner" panose="02000505000000020004" pitchFamily="2" charset="0"/>
            </a:endParaRPr>
          </a:p>
        </p:txBody>
      </p:sp>
      <p:pic>
        <p:nvPicPr>
          <p:cNvPr id="3" name="Picture 2" descr="A picture containing text&#10;&#10;Description generated with high confidence">
            <a:extLst>
              <a:ext uri="{FF2B5EF4-FFF2-40B4-BE49-F238E27FC236}">
                <a16:creationId xmlns:a16="http://schemas.microsoft.com/office/drawing/2014/main" id="{712B9FD2-621B-4109-AD97-C3584AF24E49}"/>
              </a:ext>
            </a:extLst>
          </p:cNvPr>
          <p:cNvPicPr>
            <a:picLocks noChangeAspect="1"/>
          </p:cNvPicPr>
          <p:nvPr/>
        </p:nvPicPr>
        <p:blipFill>
          <a:blip r:embed="rId3"/>
          <a:stretch>
            <a:fillRect/>
          </a:stretch>
        </p:blipFill>
        <p:spPr>
          <a:xfrm>
            <a:off x="1135627" y="1452716"/>
            <a:ext cx="2330244" cy="2772697"/>
          </a:xfrm>
          <a:prstGeom prst="rect">
            <a:avLst/>
          </a:prstGeom>
        </p:spPr>
      </p:pic>
      <p:sp>
        <p:nvSpPr>
          <p:cNvPr id="4" name="TextBox 3">
            <a:extLst>
              <a:ext uri="{FF2B5EF4-FFF2-40B4-BE49-F238E27FC236}">
                <a16:creationId xmlns:a16="http://schemas.microsoft.com/office/drawing/2014/main" id="{C030DC36-F190-4D0B-BF88-9E2FC1CE4E1B}"/>
              </a:ext>
            </a:extLst>
          </p:cNvPr>
          <p:cNvSpPr txBox="1"/>
          <p:nvPr/>
        </p:nvSpPr>
        <p:spPr>
          <a:xfrm>
            <a:off x="4572000" y="1624957"/>
            <a:ext cx="4291779" cy="2708434"/>
          </a:xfrm>
          <a:prstGeom prst="rect">
            <a:avLst/>
          </a:prstGeom>
          <a:noFill/>
        </p:spPr>
        <p:txBody>
          <a:bodyPr wrap="square" rtlCol="0">
            <a:spAutoFit/>
          </a:bodyPr>
          <a:lstStyle/>
          <a:p>
            <a:pPr>
              <a:lnSpc>
                <a:spcPct val="150000"/>
              </a:lnSpc>
            </a:pPr>
            <a:r>
              <a:rPr lang="en-US" sz="2000" b="1" dirty="0" err="1">
                <a:solidFill>
                  <a:srgbClr val="0070C0"/>
                </a:solidFill>
                <a:latin typeface="Segoe UI Semibold" panose="020B0702040204020203" pitchFamily="34" charset="0"/>
                <a:cs typeface="Segoe UI Semibold" panose="020B0702040204020203" pitchFamily="34" charset="0"/>
              </a:rPr>
              <a:t>Thành</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viên</a:t>
            </a:r>
            <a:r>
              <a:rPr lang="en-US" sz="2000" b="1" dirty="0">
                <a:solidFill>
                  <a:srgbClr val="0070C0"/>
                </a:solidFill>
                <a:latin typeface="Segoe UI Semibold" panose="020B0702040204020203" pitchFamily="34" charset="0"/>
                <a:cs typeface="Segoe UI Semibold" panose="020B0702040204020203" pitchFamily="34" charset="0"/>
              </a:rPr>
              <a:t> : </a:t>
            </a:r>
          </a:p>
          <a:p>
            <a:pPr marL="342900" indent="-342900">
              <a:lnSpc>
                <a:spcPct val="150000"/>
              </a:lnSpc>
              <a:buFont typeface="+mj-lt"/>
              <a:buAutoNum type="arabicPeriod"/>
            </a:pPr>
            <a:r>
              <a:rPr lang="en-US" sz="2000" b="1" dirty="0" err="1">
                <a:solidFill>
                  <a:srgbClr val="0070C0"/>
                </a:solidFill>
                <a:latin typeface="Segoe UI Semibold" panose="020B0702040204020203" pitchFamily="34" charset="0"/>
                <a:cs typeface="Segoe UI Semibold" panose="020B0702040204020203" pitchFamily="34" charset="0"/>
              </a:rPr>
              <a:t>Trần</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Thị</a:t>
            </a:r>
            <a:r>
              <a:rPr lang="en-US" sz="2000" b="1" dirty="0">
                <a:solidFill>
                  <a:srgbClr val="0070C0"/>
                </a:solidFill>
                <a:latin typeface="Segoe UI Semibold" panose="020B0702040204020203" pitchFamily="34" charset="0"/>
                <a:cs typeface="Segoe UI Semibold" panose="020B0702040204020203" pitchFamily="34" charset="0"/>
              </a:rPr>
              <a:t> Thu </a:t>
            </a:r>
            <a:r>
              <a:rPr lang="en-US" sz="2000" b="1" dirty="0" err="1">
                <a:solidFill>
                  <a:srgbClr val="0070C0"/>
                </a:solidFill>
                <a:latin typeface="Segoe UI Semibold" panose="020B0702040204020203" pitchFamily="34" charset="0"/>
                <a:cs typeface="Segoe UI Semibold" panose="020B0702040204020203" pitchFamily="34" charset="0"/>
              </a:rPr>
              <a:t>Tình</a:t>
            </a:r>
            <a:r>
              <a:rPr lang="en-US" sz="2000" b="1" dirty="0">
                <a:solidFill>
                  <a:srgbClr val="0070C0"/>
                </a:solidFill>
                <a:latin typeface="Segoe UI Semibold" panose="020B0702040204020203" pitchFamily="34" charset="0"/>
                <a:cs typeface="Segoe UI Semibold" panose="020B0702040204020203" pitchFamily="34" charset="0"/>
              </a:rPr>
              <a:t> – 16521250 </a:t>
            </a:r>
          </a:p>
          <a:p>
            <a:pPr marL="342900" indent="-342900">
              <a:lnSpc>
                <a:spcPct val="150000"/>
              </a:lnSpc>
              <a:buFont typeface="+mj-lt"/>
              <a:buAutoNum type="arabicPeriod"/>
            </a:pPr>
            <a:r>
              <a:rPr lang="en-US" sz="2000" b="1" dirty="0" err="1">
                <a:solidFill>
                  <a:srgbClr val="0070C0"/>
                </a:solidFill>
                <a:latin typeface="Segoe UI Semibold" panose="020B0702040204020203" pitchFamily="34" charset="0"/>
                <a:cs typeface="Segoe UI Semibold" panose="020B0702040204020203" pitchFamily="34" charset="0"/>
              </a:rPr>
              <a:t>Trần</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Xuân</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Hạnh</a:t>
            </a:r>
            <a:r>
              <a:rPr lang="en-US" sz="2000" b="1" dirty="0">
                <a:solidFill>
                  <a:srgbClr val="0070C0"/>
                </a:solidFill>
                <a:latin typeface="Segoe UI Semibold" panose="020B0702040204020203" pitchFamily="34" charset="0"/>
                <a:cs typeface="Segoe UI Semibold" panose="020B0702040204020203" pitchFamily="34" charset="0"/>
              </a:rPr>
              <a:t> – 16520343 </a:t>
            </a:r>
          </a:p>
          <a:p>
            <a:pPr marL="342900" indent="-342900">
              <a:lnSpc>
                <a:spcPct val="150000"/>
              </a:lnSpc>
              <a:buFont typeface="+mj-lt"/>
              <a:buAutoNum type="arabicPeriod"/>
            </a:pPr>
            <a:r>
              <a:rPr lang="en-US" sz="2000" b="1" dirty="0" err="1">
                <a:solidFill>
                  <a:srgbClr val="0070C0"/>
                </a:solidFill>
                <a:latin typeface="Segoe UI Semibold" panose="020B0702040204020203" pitchFamily="34" charset="0"/>
                <a:cs typeface="Segoe UI Semibold" panose="020B0702040204020203" pitchFamily="34" charset="0"/>
              </a:rPr>
              <a:t>Hoàng</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Thuỳ</a:t>
            </a:r>
            <a:r>
              <a:rPr lang="en-US" sz="2000" b="1" dirty="0">
                <a:solidFill>
                  <a:srgbClr val="0070C0"/>
                </a:solidFill>
                <a:latin typeface="Segoe UI Semibold" panose="020B0702040204020203" pitchFamily="34" charset="0"/>
                <a:cs typeface="Segoe UI Semibold" panose="020B0702040204020203" pitchFamily="34" charset="0"/>
              </a:rPr>
              <a:t> Trang – 16521277</a:t>
            </a:r>
          </a:p>
          <a:p>
            <a:pPr marL="342900" indent="-342900">
              <a:lnSpc>
                <a:spcPct val="150000"/>
              </a:lnSpc>
              <a:buFont typeface="+mj-lt"/>
              <a:buAutoNum type="arabicPeriod"/>
            </a:pPr>
            <a:r>
              <a:rPr lang="en-US" sz="2000" b="1" dirty="0" err="1">
                <a:solidFill>
                  <a:srgbClr val="0070C0"/>
                </a:solidFill>
                <a:latin typeface="Segoe UI Semibold" panose="020B0702040204020203" pitchFamily="34" charset="0"/>
                <a:cs typeface="Segoe UI Semibold" panose="020B0702040204020203" pitchFamily="34" charset="0"/>
              </a:rPr>
              <a:t>Đặng</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Đức</a:t>
            </a:r>
            <a:r>
              <a:rPr lang="en-US" sz="2000" b="1" dirty="0">
                <a:solidFill>
                  <a:srgbClr val="0070C0"/>
                </a:solidFill>
                <a:latin typeface="Segoe UI Semibold" panose="020B0702040204020203" pitchFamily="34" charset="0"/>
                <a:cs typeface="Segoe UI Semibold" panose="020B0702040204020203" pitchFamily="34" charset="0"/>
              </a:rPr>
              <a:t> </a:t>
            </a:r>
            <a:r>
              <a:rPr lang="en-US" sz="2000" b="1" dirty="0" err="1">
                <a:solidFill>
                  <a:srgbClr val="0070C0"/>
                </a:solidFill>
                <a:latin typeface="Segoe UI Semibold" panose="020B0702040204020203" pitchFamily="34" charset="0"/>
                <a:cs typeface="Segoe UI Semibold" panose="020B0702040204020203" pitchFamily="34" charset="0"/>
              </a:rPr>
              <a:t>Tín</a:t>
            </a:r>
            <a:r>
              <a:rPr lang="en-US" sz="2000" b="1" dirty="0">
                <a:solidFill>
                  <a:srgbClr val="0070C0"/>
                </a:solidFill>
                <a:latin typeface="Segoe UI Semibold" panose="020B0702040204020203" pitchFamily="34" charset="0"/>
                <a:cs typeface="Segoe UI Semibold" panose="020B0702040204020203" pitchFamily="34" charset="0"/>
              </a:rPr>
              <a:t> – 16521240</a:t>
            </a:r>
          </a:p>
          <a:p>
            <a:pPr marL="342900" indent="-342900">
              <a:buFont typeface="+mj-lt"/>
              <a:buAutoNum type="arabicPeriod"/>
            </a:pPr>
            <a:endParaRPr lang="en-US" sz="2000" dirty="0">
              <a:latin typeface="Segoe UI Semibold" panose="020B0702040204020203" pitchFamily="34" charset="0"/>
              <a:cs typeface="Segoe UI Semibold" panose="020B0702040204020203" pitchFamily="34" charset="0"/>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839365" y="21740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NH</a:t>
            </a:r>
            <a:r>
              <a:rPr lang="vi-VN" sz="3200" dirty="0">
                <a:latin typeface="Segoe UI Semibold" panose="020B0702040204020203" pitchFamily="34" charset="0"/>
                <a:ea typeface="Cambria" panose="02040503050406030204" pitchFamily="18" charset="0"/>
                <a:cs typeface="Segoe UI Semibold" panose="020B0702040204020203" pitchFamily="34" charset="0"/>
              </a:rPr>
              <a:t>Ư</a:t>
            </a:r>
            <a:r>
              <a:rPr lang="en-US" sz="3200" dirty="0">
                <a:latin typeface="Segoe UI Semibold" panose="020B0702040204020203" pitchFamily="34" charset="0"/>
                <a:ea typeface="Cambria" panose="02040503050406030204" pitchFamily="18" charset="0"/>
                <a:cs typeface="Segoe UI Semibold" panose="020B0702040204020203" pitchFamily="34" charset="0"/>
              </a:rPr>
              <a:t>ỢC ĐIỂM</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961285" y="1139382"/>
            <a:ext cx="6491075" cy="3729798"/>
          </a:xfrm>
        </p:spPr>
        <p:txBody>
          <a:bodyPr/>
          <a:lstStyle/>
          <a:p>
            <a:pPr>
              <a:spcBef>
                <a:spcPts val="600"/>
              </a:spcBef>
              <a:spcAft>
                <a:spcPts val="600"/>
              </a:spcAft>
            </a:pPr>
            <a:r>
              <a:rPr lang="en"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Phức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tạp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không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thích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những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nhỏ</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ít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ro.</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Yêu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cầu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thay</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đổi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ờng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xuyên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dẫn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đến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việc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lặp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vô</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thất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bại</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Đòi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hỏi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năng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lực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quản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lý</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năng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lực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phân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tích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cao</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Chưa</a:t>
            </a:r>
            <a:r>
              <a:rPr lang="en-US" sz="2200" dirty="0">
                <a:latin typeface="Cambria" panose="02040503050406030204" pitchFamily="18" charset="0"/>
                <a:ea typeface="Cambria" panose="02040503050406030204" pitchFamily="18" charset="0"/>
              </a:rPr>
              <a:t> đ</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ợc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sử</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dụng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rộng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rãi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a:t>
            </a:r>
            <a:r>
              <a:rPr lang="vi-VN" sz="2200" dirty="0">
                <a:latin typeface="Cambria" panose="02040503050406030204" pitchFamily="18" charset="0"/>
                <a:ea typeface="Cambria" panose="02040503050406030204" pitchFamily="18" charset="0"/>
              </a:rPr>
              <a:t>ư</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mô</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hình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thác</a:t>
            </a:r>
            <a:r>
              <a:rPr lang="en-US" sz="2200" dirty="0">
                <a:latin typeface="Cambria" panose="02040503050406030204" pitchFamily="18" charset="0"/>
                <a:ea typeface="Cambria" panose="02040503050406030204" pitchFamily="18" charset="0"/>
              </a:rPr>
              <a:t> n</a:t>
            </a:r>
            <a:r>
              <a:rPr lang="vi-VN" sz="2200" dirty="0">
                <a:latin typeface="Cambria" panose="02040503050406030204" pitchFamily="18" charset="0"/>
                <a:ea typeface="Cambria" panose="02040503050406030204" pitchFamily="18" charset="0"/>
              </a:rPr>
              <a:t>ư</a:t>
            </a:r>
            <a:r>
              <a:rPr lang="en-US" sz="2200" dirty="0" err="1">
                <a:latin typeface="Cambria" panose="02040503050406030204" pitchFamily="18" charset="0"/>
                <a:ea typeface="Cambria" panose="02040503050406030204" pitchFamily="18" charset="0"/>
              </a:rPr>
              <a:t>ớc</a:t>
            </a:r>
            <a:r>
              <a:rPr lang="en-US" sz="2200" dirty="0">
                <a:latin typeface="Cambria" panose="02040503050406030204" pitchFamily="18" charset="0"/>
                <a:ea typeface="Cambria" panose="02040503050406030204" pitchFamily="18" charset="0"/>
              </a:rPr>
              <a:t> hay </a:t>
            </a:r>
            <a:r>
              <a:rPr lang="en-US" sz="2200" dirty="0" err="1">
                <a:latin typeface="Cambria" panose="02040503050406030204" pitchFamily="18" charset="0"/>
                <a:ea typeface="Cambria" panose="02040503050406030204" pitchFamily="18" charset="0"/>
              </a:rPr>
              <a:t>bản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mẫu</a:t>
            </a:r>
            <a:r>
              <a:rPr lang="en-US" sz="2200" dirty="0">
                <a:latin typeface="Cambria" panose="02040503050406030204" pitchFamily="18" charset="0"/>
                <a:ea typeface="Cambria" panose="02040503050406030204" pitchFamily="18" charset="0"/>
              </a:rPr>
              <a:t>.</a:t>
            </a:r>
            <a:endParaRPr lang="e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970136"/>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839365" y="21740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cs typeface="Segoe UI Semibold" panose="020B0702040204020203" pitchFamily="34" charset="0"/>
              </a:rPr>
              <a:t>PHẠM VI ÁP DỤNG</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968905" y="1074804"/>
            <a:ext cx="6491075" cy="4068695"/>
          </a:xfrm>
        </p:spPr>
        <p:txBody>
          <a:bodyPr/>
          <a:lstStyle/>
          <a:p>
            <a:pPr>
              <a:spcBef>
                <a:spcPts val="600"/>
              </a:spcBef>
              <a:spcAft>
                <a:spcPts val="600"/>
              </a:spcAft>
            </a:pPr>
            <a:r>
              <a:rPr lang="en"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Việc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phân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tích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tốn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kém</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mô</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hình</a:t>
            </a:r>
            <a:r>
              <a:rPr lang="en-US" sz="2200" dirty="0">
                <a:latin typeface="Cambria" panose="02040503050406030204" pitchFamily="18" charset="0"/>
                <a:ea typeface="Cambria" panose="02040503050406030204" pitchFamily="18" charset="0"/>
              </a:rPr>
              <a:t> Spiral </a:t>
            </a:r>
            <a:r>
              <a:rPr lang="en-US" sz="2200" dirty="0" err="1">
                <a:latin typeface="Cambria" panose="02040503050406030204" pitchFamily="18" charset="0"/>
                <a:ea typeface="Cambria" panose="02040503050406030204" pitchFamily="18" charset="0"/>
              </a:rPr>
              <a:t>chỉ</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phù</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lớn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mà</a:t>
            </a:r>
            <a:r>
              <a:rPr lang="en-US" sz="2200" dirty="0">
                <a:latin typeface="Cambria" panose="02040503050406030204" pitchFamily="18" charset="0"/>
                <a:ea typeface="Cambria" panose="02040503050406030204" pitchFamily="18" charset="0"/>
              </a:rPr>
              <a:t> chi </a:t>
            </a:r>
            <a:r>
              <a:rPr lang="en-US" sz="2200" dirty="0" err="1">
                <a:latin typeface="Cambria" panose="02040503050406030204" pitchFamily="18" charset="0"/>
                <a:ea typeface="Cambria" panose="02040503050406030204" pitchFamily="18" charset="0"/>
              </a:rPr>
              <a:t>phí</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không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đáng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kể</a:t>
            </a:r>
            <a:r>
              <a:rPr lang="en-US" sz="2200" dirty="0">
                <a:latin typeface="Cambria" panose="02040503050406030204" pitchFamily="18" charset="0"/>
                <a:ea typeface="Cambria" panose="02040503050406030204" pitchFamily="18" charset="0"/>
              </a:rPr>
              <a:t> so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tổng</a:t>
            </a:r>
            <a:r>
              <a:rPr lang="en-US" sz="2200" dirty="0">
                <a:latin typeface="Cambria" panose="02040503050406030204" pitchFamily="18" charset="0"/>
                <a:ea typeface="Cambria" panose="02040503050406030204" pitchFamily="18" charset="0"/>
              </a:rPr>
              <a:t> chi </a:t>
            </a:r>
            <a:r>
              <a:rPr lang="en-US" sz="2200" dirty="0" err="1">
                <a:latin typeface="Cambria" panose="02040503050406030204" pitchFamily="18" charset="0"/>
                <a:ea typeface="Cambria" panose="02040503050406030204" pitchFamily="18" charset="0"/>
              </a:rPr>
              <a:t>phí</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của</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toàn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lựa</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chọn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phù</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những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dự</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đồng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giữa</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phát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triển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và</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khách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hàng</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Mô</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hình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áp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dụng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những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công</a:t>
            </a:r>
            <a:r>
              <a:rPr lang="en-US" sz="2200" dirty="0">
                <a:latin typeface="Cambria" panose="02040503050406030204" pitchFamily="18" charset="0"/>
                <a:ea typeface="Cambria" panose="02040503050406030204" pitchFamily="18" charset="0"/>
              </a:rPr>
              <a:t> ty </a:t>
            </a:r>
            <a:r>
              <a:rPr lang="en-US" sz="2200" dirty="0" err="1">
                <a:latin typeface="Cambria" panose="02040503050406030204" pitchFamily="18" charset="0"/>
                <a:ea typeface="Cambria" panose="02040503050406030204" pitchFamily="18" charset="0"/>
              </a:rPr>
              <a:t>phần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mềm</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đội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ngũ</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chuyên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gia</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phân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tích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rủi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ro</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trình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độ</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cao</a:t>
            </a:r>
            <a:r>
              <a:rPr lang="en-US" sz="2200" dirty="0">
                <a:latin typeface="Cambria" panose="02040503050406030204" pitchFamily="18" charset="0"/>
                <a:ea typeface="Cambria" panose="02040503050406030204" pitchFamily="18" charset="0"/>
              </a:rPr>
              <a:t>.</a:t>
            </a:r>
          </a:p>
          <a:p>
            <a:pPr>
              <a:spcBef>
                <a:spcPts val="600"/>
              </a:spcBef>
              <a:spcAft>
                <a:spcPts val="600"/>
              </a:spcAft>
            </a:pP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Phù</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hợp</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với</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hệ</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thống</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phát</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triển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nhiều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phiên</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bản</a:t>
            </a:r>
            <a:r>
              <a:rPr lang="en-US" sz="2200" dirty="0">
                <a:latin typeface="Cambria" panose="02040503050406030204" pitchFamily="18" charset="0"/>
                <a:ea typeface="Cambria" panose="02040503050406030204" pitchFamily="18" charset="0"/>
              </a:rPr>
              <a:t> hay </a:t>
            </a:r>
            <a:r>
              <a:rPr lang="en-US" sz="2200" dirty="0" err="1">
                <a:latin typeface="Cambria" panose="02040503050406030204" pitchFamily="18" charset="0"/>
                <a:ea typeface="Cambria" panose="02040503050406030204" pitchFamily="18" charset="0"/>
              </a:rPr>
              <a:t>có</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yêu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cầu</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xác</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định</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ch</a:t>
            </a:r>
            <a:r>
              <a:rPr lang="vi-VN" sz="2200" dirty="0">
                <a:latin typeface="Cambria" panose="02040503050406030204" pitchFamily="18" charset="0"/>
                <a:ea typeface="Cambria" panose="02040503050406030204" pitchFamily="18" charset="0"/>
              </a:rPr>
              <a:t>ư</a:t>
            </a:r>
            <a:r>
              <a:rPr lang="en-US" sz="2200" dirty="0">
                <a:latin typeface="Cambria" panose="02040503050406030204" pitchFamily="18" charset="0"/>
                <a:ea typeface="Cambria" panose="02040503050406030204" pitchFamily="18" charset="0"/>
              </a:rPr>
              <a:t>a </a:t>
            </a:r>
            <a:r>
              <a:rPr lang="en-US" sz="2200" dirty="0" err="1">
                <a:latin typeface="Cambria" panose="02040503050406030204" pitchFamily="18" charset="0"/>
                <a:ea typeface="Cambria" panose="02040503050406030204" pitchFamily="18" charset="0"/>
              </a:rPr>
              <a:t>rõ</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ràng</a:t>
            </a:r>
            <a:r>
              <a:rPr lang="en-US" sz="2200" dirty="0">
                <a:latin typeface="Cambria" panose="02040503050406030204" pitchFamily="18" charset="0"/>
                <a:ea typeface="Cambria" panose="02040503050406030204" pitchFamily="18" charset="0"/>
              </a:rPr>
              <a:t>.</a:t>
            </a:r>
            <a:endParaRPr lang="en"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695293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ctrTitle" idx="4294967295"/>
          </p:nvPr>
        </p:nvSpPr>
        <p:spPr>
          <a:xfrm>
            <a:off x="1558751" y="157495"/>
            <a:ext cx="6130200" cy="1159799"/>
          </a:xfrm>
          <a:prstGeom prst="rect">
            <a:avLst/>
          </a:prstGeom>
          <a:noFill/>
          <a:ln>
            <a:noFill/>
          </a:ln>
        </p:spPr>
        <p:txBody>
          <a:bodyPr lIns="91425" tIns="91425" rIns="91425" bIns="91425" anchor="ctr" anchorCtr="0">
            <a:noAutofit/>
          </a:bodyPr>
          <a:lstStyle/>
          <a:p>
            <a:pPr lvl="0" algn="ctr" rtl="0">
              <a:spcBef>
                <a:spcPts val="0"/>
              </a:spcBef>
              <a:buNone/>
            </a:pPr>
            <a:r>
              <a:rPr lang="en-US" sz="7000" dirty="0">
                <a:solidFill>
                  <a:srgbClr val="FF0000"/>
                </a:solidFill>
                <a:latin typeface="Candara" panose="020E0502030303020204" pitchFamily="34" charset="0"/>
                <a:cs typeface="Segoe UI Semibold" panose="020B0702040204020203" pitchFamily="34" charset="0"/>
              </a:rPr>
              <a:t>KẾT LUẬN</a:t>
            </a:r>
            <a:endParaRPr lang="en" sz="7000" dirty="0">
              <a:solidFill>
                <a:srgbClr val="FF0000"/>
              </a:solidFill>
              <a:latin typeface="Candara" panose="020E0502030303020204" pitchFamily="34" charset="0"/>
              <a:cs typeface="Segoe UI Semibold" panose="020B0702040204020203" pitchFamily="34" charset="0"/>
            </a:endParaRPr>
          </a:p>
        </p:txBody>
      </p:sp>
      <p:sp>
        <p:nvSpPr>
          <p:cNvPr id="620" name="Shape 620"/>
          <p:cNvSpPr txBox="1">
            <a:spLocks noGrp="1"/>
          </p:cNvSpPr>
          <p:nvPr>
            <p:ph type="subTitle" idx="4294967295"/>
          </p:nvPr>
        </p:nvSpPr>
        <p:spPr>
          <a:xfrm>
            <a:off x="834390" y="1684626"/>
            <a:ext cx="7475220" cy="2261850"/>
          </a:xfrm>
          <a:prstGeom prst="rect">
            <a:avLst/>
          </a:prstGeom>
          <a:noFill/>
          <a:ln>
            <a:noFill/>
          </a:ln>
        </p:spPr>
        <p:txBody>
          <a:bodyPr lIns="91425" tIns="91425" rIns="91425" bIns="91425" anchor="t" anchorCtr="0">
            <a:noAutofit/>
          </a:bodyPr>
          <a:lstStyle/>
          <a:p>
            <a:pPr lvl="0" algn="ctr" rtl="0">
              <a:spcBef>
                <a:spcPts val="0"/>
              </a:spcBef>
              <a:buNone/>
            </a:pPr>
            <a:r>
              <a:rPr lang="en-US" sz="3200" dirty="0" err="1">
                <a:latin typeface="Cambria" panose="02040503050406030204" pitchFamily="18" charset="0"/>
                <a:ea typeface="Cambria" panose="02040503050406030204" pitchFamily="18" charset="0"/>
              </a:rPr>
              <a:t>Mô</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hình</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xoắn</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ốc</a:t>
            </a:r>
            <a:r>
              <a:rPr lang="en-US" sz="3200" dirty="0">
                <a:latin typeface="Cambria" panose="02040503050406030204" pitchFamily="18" charset="0"/>
                <a:ea typeface="Cambria" panose="02040503050406030204" pitchFamily="18" charset="0"/>
              </a:rPr>
              <a:t> (Spiral Model) </a:t>
            </a:r>
            <a:r>
              <a:rPr lang="en-US" sz="3200" dirty="0" err="1">
                <a:latin typeface="Cambria" panose="02040503050406030204" pitchFamily="18" charset="0"/>
                <a:ea typeface="Cambria" panose="02040503050406030204" pitchFamily="18" charset="0"/>
              </a:rPr>
              <a:t>là</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một</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trong</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những</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lựa</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chọn</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tốt</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nhất</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để</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phát</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triển</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phần</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mềm</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với</a:t>
            </a:r>
            <a:r>
              <a:rPr lang="en-US" sz="3200"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quy</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mô</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lớn</a:t>
            </a:r>
            <a:r>
              <a:rPr lang="en-US" sz="3200" dirty="0">
                <a:latin typeface="Cambria" panose="02040503050406030204" pitchFamily="18" charset="0"/>
                <a:ea typeface="Cambria" panose="02040503050406030204" pitchFamily="18" charset="0"/>
              </a:rPr>
              <a:t>”,</a:t>
            </a:r>
            <a:br>
              <a:rPr lang="en-US" sz="3200" dirty="0">
                <a:latin typeface="Cambria" panose="02040503050406030204" pitchFamily="18" charset="0"/>
                <a:ea typeface="Cambria" panose="02040503050406030204" pitchFamily="18" charset="0"/>
              </a:rPr>
            </a:br>
            <a:r>
              <a:rPr lang="en-US" sz="3200" dirty="0">
                <a:latin typeface="Cambria" panose="02040503050406030204" pitchFamily="18" charset="0"/>
                <a:ea typeface="Cambria" panose="02040503050406030204" pitchFamily="18" charset="0"/>
              </a:rPr>
              <a:t>“</a:t>
            </a:r>
            <a:r>
              <a:rPr lang="en-US" sz="3200" b="1" dirty="0" err="1">
                <a:latin typeface="Cambria" panose="02040503050406030204" pitchFamily="18" charset="0"/>
                <a:ea typeface="Cambria" panose="02040503050406030204" pitchFamily="18" charset="0"/>
              </a:rPr>
              <a:t>phức</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tạp</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và</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có</a:t>
            </a:r>
            <a:r>
              <a:rPr lang="en-US" sz="3200"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nhiều</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rủi</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ro</a:t>
            </a:r>
            <a:r>
              <a:rPr lang="en-US" sz="3200" dirty="0">
                <a:latin typeface="Cambria" panose="02040503050406030204" pitchFamily="18" charset="0"/>
                <a:ea typeface="Cambria" panose="02040503050406030204" pitchFamily="18" charset="0"/>
              </a:rPr>
              <a:t>”.</a:t>
            </a:r>
            <a:endParaRPr lang="en" sz="3200" dirty="0">
              <a:latin typeface="Cambria" panose="02040503050406030204" pitchFamily="18" charset="0"/>
              <a:ea typeface="Cambria" panose="02040503050406030204" pitchFamily="18" charset="0"/>
            </a:endParaRPr>
          </a:p>
        </p:txBody>
      </p:sp>
      <p:cxnSp>
        <p:nvCxnSpPr>
          <p:cNvPr id="621" name="Shape 621"/>
          <p:cNvCxnSpPr/>
          <p:nvPr/>
        </p:nvCxnSpPr>
        <p:spPr>
          <a:xfrm>
            <a:off x="1667400" y="1375718"/>
            <a:ext cx="6037799" cy="0"/>
          </a:xfrm>
          <a:prstGeom prst="straightConnector1">
            <a:avLst/>
          </a:prstGeom>
          <a:noFill/>
          <a:ln w="22225" cap="rnd" cmpd="sng">
            <a:solidFill>
              <a:srgbClr val="FF0000"/>
            </a:solidFill>
            <a:prstDash val="dash"/>
            <a:round/>
            <a:headEnd type="none" w="lg" len="lg"/>
            <a:tailEnd type="none" w="lg" len="lg"/>
          </a:ln>
        </p:spPr>
      </p:cxnSp>
      <p:sp>
        <p:nvSpPr>
          <p:cNvPr id="5" name="Shape 794">
            <a:extLst>
              <a:ext uri="{FF2B5EF4-FFF2-40B4-BE49-F238E27FC236}">
                <a16:creationId xmlns:a16="http://schemas.microsoft.com/office/drawing/2014/main" id="{5DD02200-600B-4AAD-AA5E-F378A2ED3024}"/>
              </a:ext>
            </a:extLst>
          </p:cNvPr>
          <p:cNvSpPr/>
          <p:nvPr/>
        </p:nvSpPr>
        <p:spPr>
          <a:xfrm>
            <a:off x="4046741" y="3946478"/>
            <a:ext cx="1050518" cy="1039527"/>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dirty="0">
              <a:solidFill>
                <a:srgbClr val="6D9EEB"/>
              </a:solidFill>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516195" y="1805437"/>
            <a:ext cx="8627805" cy="1159799"/>
          </a:xfrm>
          <a:prstGeom prst="rect">
            <a:avLst/>
          </a:prstGeom>
          <a:noFill/>
          <a:ln>
            <a:noFill/>
          </a:ln>
        </p:spPr>
        <p:txBody>
          <a:bodyPr lIns="91425" tIns="91425" rIns="91425" bIns="91425" anchor="b" anchorCtr="0">
            <a:noAutofit/>
          </a:bodyPr>
          <a:lstStyle/>
          <a:p>
            <a:pPr lvl="0" rtl="0">
              <a:spcBef>
                <a:spcPts val="0"/>
              </a:spcBef>
              <a:buNone/>
            </a:pPr>
            <a:r>
              <a:rPr lang="en" sz="6000" dirty="0"/>
              <a:t>THANKS  </a:t>
            </a:r>
            <a:r>
              <a:rPr lang="en-US" sz="6000" dirty="0"/>
              <a:t>FOR  WATCHING</a:t>
            </a:r>
            <a:endParaRPr lang="en" sz="6000" dirty="0"/>
          </a:p>
        </p:txBody>
      </p:sp>
      <p:sp>
        <p:nvSpPr>
          <p:cNvPr id="704" name="Shape 704"/>
          <p:cNvSpPr txBox="1">
            <a:spLocks noGrp="1"/>
          </p:cNvSpPr>
          <p:nvPr>
            <p:ph type="body" idx="4294967295"/>
          </p:nvPr>
        </p:nvSpPr>
        <p:spPr>
          <a:xfrm>
            <a:off x="2872740" y="3398522"/>
            <a:ext cx="3688080" cy="1159800"/>
          </a:xfrm>
          <a:prstGeom prst="rect">
            <a:avLst/>
          </a:prstGeom>
          <a:noFill/>
          <a:ln>
            <a:noFill/>
          </a:ln>
        </p:spPr>
        <p:txBody>
          <a:bodyPr lIns="91425" tIns="91425" rIns="91425" bIns="91425" anchor="t" anchorCtr="0">
            <a:noAutofit/>
          </a:bodyPr>
          <a:lstStyle/>
          <a:p>
            <a:pPr lvl="0" rtl="0">
              <a:spcBef>
                <a:spcPts val="0"/>
              </a:spcBef>
              <a:buNone/>
            </a:pPr>
            <a:r>
              <a:rPr lang="en" sz="4300" b="1" dirty="0"/>
              <a:t>Any questions?</a:t>
            </a:r>
          </a:p>
        </p:txBody>
      </p:sp>
      <p:sp>
        <p:nvSpPr>
          <p:cNvPr id="705" name="Shape 705"/>
          <p:cNvSpPr/>
          <p:nvPr/>
        </p:nvSpPr>
        <p:spPr>
          <a:xfrm>
            <a:off x="3981945" y="345513"/>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dirty="0">
              <a:solidFill>
                <a:srgbClr val="3C78D8"/>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480060"/>
            <a:ext cx="6140399" cy="607204"/>
          </a:xfrm>
          <a:prstGeom prst="rect">
            <a:avLst/>
          </a:prstGeom>
        </p:spPr>
        <p:txBody>
          <a:bodyPr lIns="91425" tIns="91425" rIns="91425" bIns="91425" anchor="b" anchorCtr="0">
            <a:noAutofit/>
          </a:bodyPr>
          <a:lstStyle/>
          <a:p>
            <a:pPr lvl="0">
              <a:spcBef>
                <a:spcPts val="0"/>
              </a:spcBef>
              <a:buNone/>
            </a:pPr>
            <a:r>
              <a:rPr lang="en-US" sz="3100" dirty="0">
                <a:latin typeface="Segoe UI Semibold" panose="020B0702040204020203" pitchFamily="34" charset="0"/>
                <a:cs typeface="Segoe UI Semibold" panose="020B0702040204020203" pitchFamily="34" charset="0"/>
              </a:rPr>
              <a:t>NỘI DUNG </a:t>
            </a:r>
            <a:endParaRPr lang="en" sz="3100" dirty="0">
              <a:latin typeface="Segoe UI Semibold" panose="020B0702040204020203" pitchFamily="34" charset="0"/>
              <a:cs typeface="Segoe UI Semibold" panose="020B0702040204020203" pitchFamily="34" charset="0"/>
            </a:endParaRPr>
          </a:p>
        </p:txBody>
      </p:sp>
      <p:sp>
        <p:nvSpPr>
          <p:cNvPr id="549" name="Shape 549"/>
          <p:cNvSpPr txBox="1">
            <a:spLocks noGrp="1"/>
          </p:cNvSpPr>
          <p:nvPr>
            <p:ph type="body" idx="1"/>
          </p:nvPr>
        </p:nvSpPr>
        <p:spPr>
          <a:xfrm>
            <a:off x="1022245" y="1150436"/>
            <a:ext cx="6209135" cy="3610800"/>
          </a:xfrm>
          <a:prstGeom prst="rect">
            <a:avLst/>
          </a:prstGeom>
        </p:spPr>
        <p:txBody>
          <a:bodyPr lIns="91425" tIns="91425" rIns="91425" bIns="91425" anchor="t" anchorCtr="0">
            <a:noAutofit/>
          </a:bodyPr>
          <a:lstStyle/>
          <a:p>
            <a:pPr marL="631825" lvl="0" indent="-403225" rtl="0">
              <a:spcBef>
                <a:spcPts val="0"/>
              </a:spcBef>
            </a:pPr>
            <a:r>
              <a:rPr lang="en-US" dirty="0" err="1">
                <a:latin typeface="Candara" panose="020E0502030303020204" pitchFamily="34" charset="0"/>
              </a:rPr>
              <a:t>Giới</a:t>
            </a:r>
            <a:r>
              <a:rPr lang="en-US" dirty="0">
                <a:latin typeface="Candara" panose="020E0502030303020204" pitchFamily="34" charset="0"/>
              </a:rPr>
              <a:t> </a:t>
            </a:r>
            <a:r>
              <a:rPr lang="en-US" dirty="0" err="1">
                <a:latin typeface="Candara" panose="020E0502030303020204" pitchFamily="34" charset="0"/>
              </a:rPr>
              <a:t>thiệu</a:t>
            </a:r>
            <a:endParaRPr lang="en" dirty="0">
              <a:latin typeface="Candara" panose="020E0502030303020204" pitchFamily="34" charset="0"/>
            </a:endParaRPr>
          </a:p>
          <a:p>
            <a:pPr marL="631825" lvl="0" indent="-403225" rtl="0">
              <a:spcBef>
                <a:spcPts val="0"/>
              </a:spcBef>
            </a:pPr>
            <a:r>
              <a:rPr lang="en-US" dirty="0" err="1">
                <a:latin typeface="Candara" panose="020E0502030303020204" pitchFamily="34" charset="0"/>
              </a:rPr>
              <a:t>Khái</a:t>
            </a:r>
            <a:r>
              <a:rPr lang="en-US" dirty="0">
                <a:latin typeface="Candara" panose="020E0502030303020204" pitchFamily="34" charset="0"/>
              </a:rPr>
              <a:t> </a:t>
            </a:r>
            <a:r>
              <a:rPr lang="en-US" dirty="0" err="1">
                <a:latin typeface="Candara" panose="020E0502030303020204" pitchFamily="34" charset="0"/>
              </a:rPr>
              <a:t>niệm</a:t>
            </a:r>
            <a:endParaRPr lang="en" dirty="0">
              <a:latin typeface="Candara" panose="020E0502030303020204" pitchFamily="34" charset="0"/>
            </a:endParaRPr>
          </a:p>
          <a:p>
            <a:pPr marL="631825" indent="-403225"/>
            <a:r>
              <a:rPr lang="en-US" dirty="0" err="1">
                <a:latin typeface="Candara" panose="020E0502030303020204" pitchFamily="34" charset="0"/>
              </a:rPr>
              <a:t>Mô</a:t>
            </a:r>
            <a:r>
              <a:rPr lang="en-US" dirty="0">
                <a:latin typeface="Candara" panose="020E0502030303020204" pitchFamily="34" charset="0"/>
              </a:rPr>
              <a:t> </a:t>
            </a:r>
            <a:r>
              <a:rPr lang="en-US" dirty="0" err="1">
                <a:latin typeface="Candara" panose="020E0502030303020204" pitchFamily="34" charset="0"/>
              </a:rPr>
              <a:t>hình</a:t>
            </a:r>
            <a:r>
              <a:rPr lang="en-US" dirty="0">
                <a:latin typeface="Candara" panose="020E0502030303020204" pitchFamily="34" charset="0"/>
              </a:rPr>
              <a:t> </a:t>
            </a:r>
            <a:r>
              <a:rPr lang="en-US" dirty="0" err="1">
                <a:latin typeface="Candara" panose="020E0502030303020204" pitchFamily="34" charset="0"/>
              </a:rPr>
              <a:t>xoắn</a:t>
            </a:r>
            <a:r>
              <a:rPr lang="en-US" dirty="0">
                <a:latin typeface="Candara" panose="020E0502030303020204" pitchFamily="34" charset="0"/>
              </a:rPr>
              <a:t> </a:t>
            </a:r>
            <a:r>
              <a:rPr lang="en-US" dirty="0" err="1">
                <a:latin typeface="Candara" panose="020E0502030303020204" pitchFamily="34" charset="0"/>
              </a:rPr>
              <a:t>ốc</a:t>
            </a:r>
            <a:endParaRPr lang="en" dirty="0">
              <a:latin typeface="Candara" panose="020E0502030303020204" pitchFamily="34" charset="0"/>
            </a:endParaRPr>
          </a:p>
          <a:p>
            <a:pPr marL="631825" indent="-403225"/>
            <a:r>
              <a:rPr lang="en-US" dirty="0" err="1">
                <a:latin typeface="Candara" panose="020E0502030303020204" pitchFamily="34" charset="0"/>
              </a:rPr>
              <a:t>Giải</a:t>
            </a:r>
            <a:r>
              <a:rPr lang="en-US" dirty="0">
                <a:latin typeface="Candara" panose="020E0502030303020204" pitchFamily="34" charset="0"/>
              </a:rPr>
              <a:t> </a:t>
            </a:r>
            <a:r>
              <a:rPr lang="en-US" dirty="0" err="1">
                <a:latin typeface="Candara" panose="020E0502030303020204" pitchFamily="34" charset="0"/>
              </a:rPr>
              <a:t>thích</a:t>
            </a:r>
            <a:r>
              <a:rPr lang="en-US" dirty="0">
                <a:latin typeface="Candara" panose="020E0502030303020204" pitchFamily="34" charset="0"/>
              </a:rPr>
              <a:t> </a:t>
            </a:r>
            <a:r>
              <a:rPr lang="en-US" dirty="0" err="1">
                <a:latin typeface="Candara" panose="020E0502030303020204" pitchFamily="34" charset="0"/>
              </a:rPr>
              <a:t>mô</a:t>
            </a:r>
            <a:r>
              <a:rPr lang="en-US" dirty="0">
                <a:latin typeface="Candara" panose="020E0502030303020204" pitchFamily="34" charset="0"/>
              </a:rPr>
              <a:t> </a:t>
            </a:r>
            <a:r>
              <a:rPr lang="en-US" dirty="0" err="1">
                <a:latin typeface="Candara" panose="020E0502030303020204" pitchFamily="34" charset="0"/>
              </a:rPr>
              <a:t>hình</a:t>
            </a:r>
            <a:endParaRPr lang="en-US" dirty="0">
              <a:latin typeface="Candara" panose="020E0502030303020204" pitchFamily="34" charset="0"/>
            </a:endParaRPr>
          </a:p>
          <a:p>
            <a:pPr marL="631825" indent="-403225"/>
            <a:r>
              <a:rPr lang="en-US" dirty="0" err="1">
                <a:latin typeface="Candara" panose="020E0502030303020204" pitchFamily="34" charset="0"/>
              </a:rPr>
              <a:t>Nhận</a:t>
            </a:r>
            <a:r>
              <a:rPr lang="en-US" dirty="0">
                <a:latin typeface="Candara" panose="020E0502030303020204" pitchFamily="34" charset="0"/>
              </a:rPr>
              <a:t> </a:t>
            </a:r>
            <a:r>
              <a:rPr lang="en-US" dirty="0" err="1">
                <a:latin typeface="Candara" panose="020E0502030303020204" pitchFamily="34" charset="0"/>
              </a:rPr>
              <a:t>xét</a:t>
            </a:r>
            <a:endParaRPr lang="en-US" dirty="0">
              <a:latin typeface="Candara" panose="020E0502030303020204" pitchFamily="34" charset="0"/>
            </a:endParaRPr>
          </a:p>
          <a:p>
            <a:pPr marL="631825" indent="-403225"/>
            <a:r>
              <a:rPr lang="en-US" dirty="0" err="1">
                <a:latin typeface="Candara" panose="020E0502030303020204" pitchFamily="34" charset="0"/>
              </a:rPr>
              <a:t>Các</a:t>
            </a:r>
            <a:r>
              <a:rPr lang="en-US" dirty="0">
                <a:latin typeface="Candara" panose="020E0502030303020204" pitchFamily="34" charset="0"/>
              </a:rPr>
              <a:t> </a:t>
            </a:r>
            <a:r>
              <a:rPr lang="en-US" dirty="0" err="1">
                <a:latin typeface="Candara" panose="020E0502030303020204" pitchFamily="34" charset="0"/>
              </a:rPr>
              <a:t>rủi</a:t>
            </a:r>
            <a:r>
              <a:rPr lang="en-US" dirty="0">
                <a:latin typeface="Candara" panose="020E0502030303020204" pitchFamily="34" charset="0"/>
              </a:rPr>
              <a:t> </a:t>
            </a:r>
            <a:r>
              <a:rPr lang="en-US" dirty="0" err="1">
                <a:latin typeface="Candara" panose="020E0502030303020204" pitchFamily="34" charset="0"/>
              </a:rPr>
              <a:t>ro</a:t>
            </a:r>
            <a:r>
              <a:rPr lang="en-US" dirty="0">
                <a:latin typeface="Candara" panose="020E0502030303020204" pitchFamily="34" charset="0"/>
              </a:rPr>
              <a:t> c</a:t>
            </a:r>
            <a:r>
              <a:rPr lang="vi-VN" dirty="0">
                <a:latin typeface="Candara" panose="020E0502030303020204" pitchFamily="34" charset="0"/>
              </a:rPr>
              <a:t>ơ</a:t>
            </a:r>
            <a:r>
              <a:rPr lang="en-US" dirty="0">
                <a:latin typeface="Candara" panose="020E0502030303020204" pitchFamily="34" charset="0"/>
              </a:rPr>
              <a:t> </a:t>
            </a:r>
            <a:r>
              <a:rPr lang="en-US" dirty="0" err="1">
                <a:latin typeface="Candara" panose="020E0502030303020204" pitchFamily="34" charset="0"/>
              </a:rPr>
              <a:t>bản</a:t>
            </a:r>
            <a:r>
              <a:rPr lang="en-US" dirty="0">
                <a:latin typeface="Candara" panose="020E0502030303020204" pitchFamily="34" charset="0"/>
              </a:rPr>
              <a:t> </a:t>
            </a:r>
            <a:r>
              <a:rPr lang="en-US" dirty="0" err="1">
                <a:latin typeface="Candara" panose="020E0502030303020204" pitchFamily="34" charset="0"/>
              </a:rPr>
              <a:t>và</a:t>
            </a:r>
            <a:r>
              <a:rPr lang="en-US" dirty="0">
                <a:latin typeface="Candara" panose="020E0502030303020204" pitchFamily="34" charset="0"/>
              </a:rPr>
              <a:t> h</a:t>
            </a:r>
            <a:r>
              <a:rPr lang="vi-VN" dirty="0">
                <a:latin typeface="Candara" panose="020E0502030303020204" pitchFamily="34" charset="0"/>
              </a:rPr>
              <a:t>ư</a:t>
            </a:r>
            <a:r>
              <a:rPr lang="en-US" dirty="0" err="1">
                <a:latin typeface="Candara" panose="020E0502030303020204" pitchFamily="34" charset="0"/>
              </a:rPr>
              <a:t>ớng</a:t>
            </a:r>
            <a:r>
              <a:rPr lang="en-US" dirty="0">
                <a:latin typeface="Candara" panose="020E0502030303020204" pitchFamily="34" charset="0"/>
              </a:rPr>
              <a:t> </a:t>
            </a:r>
            <a:r>
              <a:rPr lang="en-US" dirty="0" err="1">
                <a:latin typeface="Candara" panose="020E0502030303020204" pitchFamily="34" charset="0"/>
              </a:rPr>
              <a:t>giải</a:t>
            </a:r>
            <a:r>
              <a:rPr lang="en-US" dirty="0">
                <a:latin typeface="Candara" panose="020E0502030303020204" pitchFamily="34" charset="0"/>
              </a:rPr>
              <a:t> </a:t>
            </a:r>
            <a:r>
              <a:rPr lang="en-US" dirty="0" err="1">
                <a:latin typeface="Candara" panose="020E0502030303020204" pitchFamily="34" charset="0"/>
              </a:rPr>
              <a:t>quyết</a:t>
            </a:r>
            <a:endParaRPr lang="en-US" dirty="0">
              <a:latin typeface="Candara" panose="020E0502030303020204" pitchFamily="34" charset="0"/>
            </a:endParaRPr>
          </a:p>
          <a:p>
            <a:pPr marL="631825" indent="-403225"/>
            <a:r>
              <a:rPr lang="en-US" dirty="0" err="1">
                <a:latin typeface="Candara" panose="020E0502030303020204" pitchFamily="34" charset="0"/>
              </a:rPr>
              <a:t>Ưu</a:t>
            </a:r>
            <a:r>
              <a:rPr lang="en-US" dirty="0">
                <a:latin typeface="Candara" panose="020E0502030303020204" pitchFamily="34" charset="0"/>
              </a:rPr>
              <a:t> </a:t>
            </a:r>
            <a:r>
              <a:rPr lang="en-US" dirty="0" err="1">
                <a:latin typeface="Candara" panose="020E0502030303020204" pitchFamily="34" charset="0"/>
              </a:rPr>
              <a:t>điểm</a:t>
            </a:r>
            <a:r>
              <a:rPr lang="en-US" dirty="0">
                <a:latin typeface="Candara" panose="020E0502030303020204" pitchFamily="34" charset="0"/>
              </a:rPr>
              <a:t> </a:t>
            </a:r>
            <a:r>
              <a:rPr lang="en-US" dirty="0" err="1">
                <a:latin typeface="Candara" panose="020E0502030303020204" pitchFamily="34" charset="0"/>
              </a:rPr>
              <a:t>và</a:t>
            </a:r>
            <a:r>
              <a:rPr lang="en-US" dirty="0">
                <a:latin typeface="Candara" panose="020E0502030303020204" pitchFamily="34" charset="0"/>
              </a:rPr>
              <a:t> </a:t>
            </a:r>
            <a:r>
              <a:rPr lang="en-US" dirty="0" err="1">
                <a:latin typeface="Candara" panose="020E0502030303020204" pitchFamily="34" charset="0"/>
              </a:rPr>
              <a:t>nh</a:t>
            </a:r>
            <a:r>
              <a:rPr lang="vi-VN" dirty="0">
                <a:latin typeface="Candara" panose="020E0502030303020204" pitchFamily="34" charset="0"/>
              </a:rPr>
              <a:t>ư</a:t>
            </a:r>
            <a:r>
              <a:rPr lang="en-US" dirty="0" err="1">
                <a:latin typeface="Candara" panose="020E0502030303020204" pitchFamily="34" charset="0"/>
              </a:rPr>
              <a:t>ợc</a:t>
            </a:r>
            <a:r>
              <a:rPr lang="en-US" dirty="0">
                <a:latin typeface="Candara" panose="020E0502030303020204" pitchFamily="34" charset="0"/>
              </a:rPr>
              <a:t> </a:t>
            </a:r>
            <a:r>
              <a:rPr lang="en-US" dirty="0" err="1">
                <a:latin typeface="Candara" panose="020E0502030303020204" pitchFamily="34" charset="0"/>
              </a:rPr>
              <a:t>điểm</a:t>
            </a:r>
            <a:r>
              <a:rPr lang="en-US" dirty="0">
                <a:latin typeface="Candara" panose="020E0502030303020204" pitchFamily="34" charset="0"/>
              </a:rPr>
              <a:t> </a:t>
            </a:r>
            <a:r>
              <a:rPr lang="en-US" dirty="0" err="1">
                <a:latin typeface="Candara" panose="020E0502030303020204" pitchFamily="34" charset="0"/>
              </a:rPr>
              <a:t>của</a:t>
            </a:r>
            <a:r>
              <a:rPr lang="en-US" dirty="0">
                <a:latin typeface="Candara" panose="020E0502030303020204" pitchFamily="34" charset="0"/>
              </a:rPr>
              <a:t> </a:t>
            </a:r>
            <a:r>
              <a:rPr lang="en-US" dirty="0" err="1">
                <a:latin typeface="Candara" panose="020E0502030303020204" pitchFamily="34" charset="0"/>
              </a:rPr>
              <a:t>mô</a:t>
            </a:r>
            <a:r>
              <a:rPr lang="en-US" dirty="0">
                <a:latin typeface="Candara" panose="020E0502030303020204" pitchFamily="34" charset="0"/>
              </a:rPr>
              <a:t> </a:t>
            </a:r>
            <a:r>
              <a:rPr lang="en-US" dirty="0" err="1">
                <a:latin typeface="Candara" panose="020E0502030303020204" pitchFamily="34" charset="0"/>
              </a:rPr>
              <a:t>hình</a:t>
            </a:r>
            <a:endParaRPr lang="en-US" dirty="0">
              <a:latin typeface="Candara" panose="020E0502030303020204" pitchFamily="34" charset="0"/>
            </a:endParaRPr>
          </a:p>
          <a:p>
            <a:pPr marL="631825" indent="-403225"/>
            <a:r>
              <a:rPr lang="en-US" dirty="0" err="1">
                <a:latin typeface="Candara" panose="020E0502030303020204" pitchFamily="34" charset="0"/>
              </a:rPr>
              <a:t>Phạm</a:t>
            </a:r>
            <a:r>
              <a:rPr lang="en-US" dirty="0">
                <a:latin typeface="Candara" panose="020E0502030303020204" pitchFamily="34" charset="0"/>
              </a:rPr>
              <a:t> vi </a:t>
            </a:r>
            <a:r>
              <a:rPr lang="en-US" dirty="0" err="1">
                <a:latin typeface="Candara" panose="020E0502030303020204" pitchFamily="34" charset="0"/>
              </a:rPr>
              <a:t>áp</a:t>
            </a:r>
            <a:r>
              <a:rPr lang="en-US" dirty="0">
                <a:latin typeface="Candara" panose="020E0502030303020204" pitchFamily="34" charset="0"/>
              </a:rPr>
              <a:t> </a:t>
            </a:r>
            <a:r>
              <a:rPr lang="en-US" dirty="0" err="1">
                <a:latin typeface="Candara" panose="020E0502030303020204" pitchFamily="34" charset="0"/>
              </a:rPr>
              <a:t>dụng</a:t>
            </a:r>
            <a:endParaRPr lang="en-US" dirty="0">
              <a:latin typeface="Candara" panose="020E0502030303020204" pitchFamily="34" charset="0"/>
            </a:endParaRPr>
          </a:p>
          <a:p>
            <a:pPr marL="631825" indent="-403225"/>
            <a:r>
              <a:rPr lang="en-US" dirty="0" err="1">
                <a:latin typeface="Candara" panose="020E0502030303020204" pitchFamily="34" charset="0"/>
              </a:rPr>
              <a:t>Kết</a:t>
            </a:r>
            <a:r>
              <a:rPr lang="en-US" dirty="0">
                <a:latin typeface="Candara" panose="020E0502030303020204" pitchFamily="34" charset="0"/>
              </a:rPr>
              <a:t> </a:t>
            </a:r>
            <a:r>
              <a:rPr lang="en-US" dirty="0" err="1">
                <a:latin typeface="Candara" panose="020E0502030303020204" pitchFamily="34" charset="0"/>
              </a:rPr>
              <a:t>luận</a:t>
            </a:r>
            <a:endParaRPr lang="en" dirty="0">
              <a:latin typeface="Candara" panose="020E0502030303020204" pitchFamily="34" charset="0"/>
            </a:endParaRPr>
          </a:p>
          <a:p>
            <a:pPr marL="457200" lvl="0" indent="-228600" rtl="0">
              <a:spcBef>
                <a:spcPts val="0"/>
              </a:spcBef>
            </a:pPr>
            <a:endParaRPr lang="en" dirty="0"/>
          </a:p>
          <a:p>
            <a:pPr lvl="0" rtl="0">
              <a:spcBef>
                <a:spcPts val="0"/>
              </a:spcBef>
              <a:buNone/>
            </a:pPr>
            <a:endParaRPr dirty="0"/>
          </a:p>
        </p:txBody>
      </p:sp>
      <p:sp>
        <p:nvSpPr>
          <p:cNvPr id="4" name="Shape 556">
            <a:extLst>
              <a:ext uri="{FF2B5EF4-FFF2-40B4-BE49-F238E27FC236}">
                <a16:creationId xmlns:a16="http://schemas.microsoft.com/office/drawing/2014/main" id="{B3715E46-79B2-4A68-8752-A67B36DF9CDC}"/>
              </a:ext>
            </a:extLst>
          </p:cNvPr>
          <p:cNvSpPr/>
          <p:nvPr/>
        </p:nvSpPr>
        <p:spPr>
          <a:xfrm>
            <a:off x="5281413" y="1383002"/>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 name="Shape 557">
            <a:extLst>
              <a:ext uri="{FF2B5EF4-FFF2-40B4-BE49-F238E27FC236}">
                <a16:creationId xmlns:a16="http://schemas.microsoft.com/office/drawing/2014/main" id="{31655CA7-D5A4-4320-A3E1-473C0581FC54}"/>
              </a:ext>
            </a:extLst>
          </p:cNvPr>
          <p:cNvSpPr/>
          <p:nvPr/>
        </p:nvSpPr>
        <p:spPr>
          <a:xfrm rot="1473079">
            <a:off x="4185092" y="606749"/>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sz="3100" dirty="0">
                <a:latin typeface="Segoe UI Semibold" panose="020B0702040204020203" pitchFamily="34" charset="0"/>
                <a:cs typeface="Segoe UI Semibold" panose="020B0702040204020203" pitchFamily="34" charset="0"/>
              </a:rPr>
              <a:t>GIỚI THIỆU</a:t>
            </a:r>
            <a:endParaRPr lang="en" sz="3100" dirty="0">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6E7C8FE4-29B4-45F0-B4B1-7D95122D2637}"/>
              </a:ext>
            </a:extLst>
          </p:cNvPr>
          <p:cNvSpPr>
            <a:spLocks noGrp="1"/>
          </p:cNvSpPr>
          <p:nvPr>
            <p:ph type="body" idx="1"/>
          </p:nvPr>
        </p:nvSpPr>
        <p:spPr>
          <a:xfrm>
            <a:off x="915565" y="1090430"/>
            <a:ext cx="6498695" cy="3650807"/>
          </a:xfrm>
        </p:spPr>
        <p:txBody>
          <a:bodyPr/>
          <a:lstStyle/>
          <a:p>
            <a:pPr>
              <a:spcBef>
                <a:spcPts val="600"/>
              </a:spcBef>
              <a:spcAft>
                <a:spcPts val="600"/>
              </a:spcAft>
            </a:pPr>
            <a:r>
              <a:rPr lang="en-US"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cs typeface="Segoe UI Light" panose="020B0502040204020203" pitchFamily="34" charset="0"/>
              </a:rPr>
              <a:t>Spiral Model (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xoắn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ốc</a:t>
            </a:r>
            <a:r>
              <a:rPr lang="en-US" sz="2000" dirty="0">
                <a:latin typeface="Cambria" panose="02040503050406030204" pitchFamily="18" charset="0"/>
                <a:ea typeface="Cambria" panose="02040503050406030204" pitchFamily="18" charset="0"/>
                <a:cs typeface="Segoe UI Light" panose="020B0502040204020203" pitchFamily="34" charset="0"/>
              </a:rPr>
              <a:t> ) đ</a:t>
            </a:r>
            <a:r>
              <a:rPr lang="vi-VN" sz="2000" dirty="0">
                <a:latin typeface="Cambria" panose="02040503050406030204" pitchFamily="18" charset="0"/>
                <a:ea typeface="Cambria" panose="02040503050406030204" pitchFamily="18" charset="0"/>
                <a:cs typeface="Segoe UI Light" panose="020B0502040204020203" pitchFamily="34" charset="0"/>
              </a:rPr>
              <a:t>ư</a:t>
            </a:r>
            <a:r>
              <a:rPr lang="en-US" sz="2000" dirty="0" err="1">
                <a:latin typeface="Cambria" panose="02040503050406030204" pitchFamily="18" charset="0"/>
                <a:ea typeface="Cambria" panose="02040503050406030204" pitchFamily="18" charset="0"/>
                <a:cs typeface="Segoe UI Light" panose="020B0502040204020203" pitchFamily="34" charset="0"/>
              </a:rPr>
              <a:t>ợc</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đề</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xuất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bởi</a:t>
            </a:r>
            <a:r>
              <a:rPr lang="en-US" sz="2000" dirty="0">
                <a:latin typeface="Cambria" panose="02040503050406030204" pitchFamily="18" charset="0"/>
                <a:ea typeface="Cambria" panose="02040503050406030204" pitchFamily="18" charset="0"/>
                <a:cs typeface="Segoe UI Light" panose="020B0502040204020203" pitchFamily="34" charset="0"/>
              </a:rPr>
              <a:t>  Barry Boehm </a:t>
            </a:r>
            <a:r>
              <a:rPr lang="en-US" sz="2000" dirty="0" err="1">
                <a:latin typeface="Cambria" panose="02040503050406030204" pitchFamily="18" charset="0"/>
                <a:ea typeface="Cambria" panose="02040503050406030204" pitchFamily="18" charset="0"/>
                <a:cs typeface="Segoe UI Light" panose="020B0502040204020203" pitchFamily="34" charset="0"/>
              </a:rPr>
              <a:t>vào</a:t>
            </a:r>
            <a:r>
              <a:rPr lang="en-US" sz="2000" dirty="0">
                <a:latin typeface="Cambria" panose="02040503050406030204" pitchFamily="18" charset="0"/>
                <a:ea typeface="Cambria" panose="02040503050406030204" pitchFamily="18" charset="0"/>
                <a:cs typeface="Segoe UI Light" panose="020B0502040204020203" pitchFamily="34" charset="0"/>
              </a:rPr>
              <a:t> 8/1986.</a:t>
            </a:r>
          </a:p>
          <a:p>
            <a:pPr>
              <a:spcBef>
                <a:spcPts val="600"/>
              </a:spcBef>
              <a:spcAft>
                <a:spcPts val="600"/>
              </a:spcAft>
            </a:pPr>
            <a:r>
              <a:rPr lang="en-US" sz="2000" dirty="0">
                <a:latin typeface="Cambria" panose="02040503050406030204" pitchFamily="18" charset="0"/>
                <a:ea typeface="Cambria" panose="02040503050406030204" pitchFamily="18" charset="0"/>
                <a:cs typeface="Segoe UI Light" panose="020B0502040204020203" pitchFamily="34" charset="0"/>
              </a:rPr>
              <a:t> </a:t>
            </a:r>
            <a:r>
              <a:rPr lang="vi-VN" sz="2000" dirty="0">
                <a:latin typeface="Cambria" panose="02040503050406030204" pitchFamily="18" charset="0"/>
                <a:ea typeface="Cambria" panose="02040503050406030204" pitchFamily="18" charset="0"/>
                <a:cs typeface="Segoe UI Light" panose="020B0502040204020203" pitchFamily="34" charset="0"/>
              </a:rPr>
              <a:t>Mô hình xoắn ốc có thể được xem là sự kết hợp giữa mô hình </a:t>
            </a:r>
            <a:r>
              <a:rPr lang="en-US" sz="2000" dirty="0">
                <a:latin typeface="Cambria" panose="02040503050406030204" pitchFamily="18" charset="0"/>
                <a:ea typeface="Cambria" panose="02040503050406030204" pitchFamily="18" charset="0"/>
                <a:cs typeface="Segoe UI Light" panose="020B0502040204020203" pitchFamily="34" charset="0"/>
              </a:rPr>
              <a:t>“</a:t>
            </a:r>
            <a:r>
              <a:rPr lang="vi-VN" sz="2000" dirty="0">
                <a:latin typeface="Cambria" panose="02040503050406030204" pitchFamily="18" charset="0"/>
                <a:ea typeface="Cambria" panose="02040503050406030204" pitchFamily="18" charset="0"/>
                <a:cs typeface="Segoe UI Light" panose="020B0502040204020203" pitchFamily="34" charset="0"/>
              </a:rPr>
              <a:t>thác nước</a:t>
            </a:r>
            <a:r>
              <a:rPr lang="en-US" sz="2000" dirty="0">
                <a:latin typeface="Cambria" panose="02040503050406030204" pitchFamily="18" charset="0"/>
                <a:ea typeface="Cambria" panose="02040503050406030204" pitchFamily="18" charset="0"/>
                <a:cs typeface="Segoe UI Light" panose="020B0502040204020203" pitchFamily="34" charset="0"/>
              </a:rPr>
              <a:t>”</a:t>
            </a:r>
            <a:r>
              <a:rPr lang="vi-VN" sz="2000" dirty="0">
                <a:latin typeface="Cambria" panose="02040503050406030204" pitchFamily="18" charset="0"/>
                <a:ea typeface="Cambria" panose="02040503050406030204" pitchFamily="18" charset="0"/>
                <a:cs typeface="Segoe UI Light" panose="020B0502040204020203" pitchFamily="34" charset="0"/>
              </a:rPr>
              <a:t> và mô 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nguyên</a:t>
            </a:r>
            <a:r>
              <a:rPr lang="vi-VN" sz="2000" dirty="0">
                <a:latin typeface="Cambria" panose="02040503050406030204" pitchFamily="18" charset="0"/>
                <a:ea typeface="Cambria" panose="02040503050406030204" pitchFamily="18" charset="0"/>
                <a:cs typeface="Segoe UI Light" panose="020B0502040204020203" pitchFamily="34" charset="0"/>
              </a:rPr>
              <a:t> mẫu</a:t>
            </a:r>
            <a:r>
              <a:rPr lang="en-US" sz="2000" dirty="0">
                <a:latin typeface="Cambria" panose="02040503050406030204" pitchFamily="18" charset="0"/>
                <a:ea typeface="Cambria" panose="02040503050406030204" pitchFamily="18" charset="0"/>
                <a:cs typeface="Segoe UI Light" panose="020B0502040204020203" pitchFamily="34" charset="0"/>
              </a:rPr>
              <a:t>”</a:t>
            </a:r>
            <a:r>
              <a:rPr lang="vi-VN" sz="2000" dirty="0">
                <a:latin typeface="Cambria" panose="02040503050406030204" pitchFamily="18" charset="0"/>
                <a:ea typeface="Cambria" panose="02040503050406030204" pitchFamily="18" charset="0"/>
                <a:cs typeface="Segoe UI Light" panose="020B0502040204020203" pitchFamily="34" charset="0"/>
              </a:rPr>
              <a:t> và đồng thời thêm một thành phần mới – </a:t>
            </a:r>
            <a:r>
              <a:rPr lang="en-US" sz="2000" dirty="0">
                <a:latin typeface="Cambria" panose="02040503050406030204" pitchFamily="18" charset="0"/>
                <a:ea typeface="Cambria" panose="02040503050406030204" pitchFamily="18" charset="0"/>
                <a:cs typeface="Segoe UI Light" panose="020B0502040204020203" pitchFamily="34" charset="0"/>
              </a:rPr>
              <a:t>“</a:t>
            </a:r>
            <a:r>
              <a:rPr lang="vi-VN" sz="2000" dirty="0">
                <a:latin typeface="Cambria" panose="02040503050406030204" pitchFamily="18" charset="0"/>
                <a:ea typeface="Cambria" panose="02040503050406030204" pitchFamily="18" charset="0"/>
                <a:cs typeface="Segoe UI Light" panose="020B0502040204020203" pitchFamily="34" charset="0"/>
              </a:rPr>
              <a:t>phân tích rủi ro</a:t>
            </a:r>
            <a:r>
              <a:rPr lang="en-US" sz="2000" dirty="0">
                <a:latin typeface="Cambria" panose="02040503050406030204" pitchFamily="18" charset="0"/>
                <a:ea typeface="Cambria" panose="02040503050406030204" pitchFamily="18" charset="0"/>
                <a:cs typeface="Segoe UI Light" panose="020B0502040204020203" pitchFamily="34" charset="0"/>
              </a:rPr>
              <a:t>”</a:t>
            </a:r>
            <a:r>
              <a:rPr lang="vi-VN" sz="2000" dirty="0">
                <a:latin typeface="Cambria" panose="02040503050406030204" pitchFamily="18" charset="0"/>
                <a:ea typeface="Cambria" panose="02040503050406030204" pitchFamily="18" charset="0"/>
                <a:cs typeface="Segoe UI Light" panose="020B0502040204020203" pitchFamily="34" charset="0"/>
              </a:rPr>
              <a:t>.</a:t>
            </a:r>
            <a:endParaRPr lang="en-US" sz="2000" dirty="0">
              <a:latin typeface="Cambria" panose="02040503050406030204" pitchFamily="18" charset="0"/>
              <a:ea typeface="Cambria" panose="02040503050406030204" pitchFamily="18" charset="0"/>
              <a:cs typeface="Segoe UI Light" panose="020B0502040204020203" pitchFamily="34" charset="0"/>
            </a:endParaRPr>
          </a:p>
          <a:p>
            <a:pPr>
              <a:spcBef>
                <a:spcPts val="600"/>
              </a:spcBef>
              <a:spcAft>
                <a:spcPts val="600"/>
              </a:spcAft>
            </a:pP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Về</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bản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chất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này</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tả</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sự</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phát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triển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của</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phần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mềm</a:t>
            </a:r>
            <a:r>
              <a:rPr lang="en-US" sz="2000" dirty="0">
                <a:latin typeface="Cambria" panose="02040503050406030204" pitchFamily="18" charset="0"/>
                <a:ea typeface="Cambria" panose="02040503050406030204" pitchFamily="18" charset="0"/>
                <a:cs typeface="Segoe UI Light" panose="020B0502040204020203" pitchFamily="34" charset="0"/>
              </a:rPr>
              <a:t> qua </a:t>
            </a:r>
            <a:r>
              <a:rPr lang="en-US" sz="2000" dirty="0" err="1">
                <a:latin typeface="Cambria" panose="02040503050406030204" pitchFamily="18" charset="0"/>
                <a:ea typeface="Cambria" panose="02040503050406030204" pitchFamily="18" charset="0"/>
                <a:cs typeface="Segoe UI Light" panose="020B0502040204020203" pitchFamily="34" charset="0"/>
              </a:rPr>
              <a:t>các</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giai</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đoạn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tiến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hoá</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mỗi</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giai</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đoạn</a:t>
            </a:r>
            <a:r>
              <a:rPr lang="en-US" sz="2000" dirty="0">
                <a:latin typeface="Cambria" panose="02040503050406030204" pitchFamily="18" charset="0"/>
                <a:ea typeface="Cambria" panose="02040503050406030204" pitchFamily="18" charset="0"/>
                <a:cs typeface="Segoe UI Light" panose="020B0502040204020203" pitchFamily="34" charset="0"/>
              </a:rPr>
              <a:t> đ</a:t>
            </a:r>
            <a:r>
              <a:rPr lang="vi-VN" sz="2000" dirty="0">
                <a:latin typeface="Cambria" panose="02040503050406030204" pitchFamily="18" charset="0"/>
                <a:ea typeface="Cambria" panose="02040503050406030204" pitchFamily="18" charset="0"/>
                <a:cs typeface="Segoe UI Light" panose="020B0502040204020203" pitchFamily="34" charset="0"/>
              </a:rPr>
              <a:t>ư</a:t>
            </a:r>
            <a:r>
              <a:rPr lang="en-US" sz="2000" dirty="0" err="1">
                <a:latin typeface="Cambria" panose="02040503050406030204" pitchFamily="18" charset="0"/>
                <a:ea typeface="Cambria" panose="02040503050406030204" pitchFamily="18" charset="0"/>
                <a:cs typeface="Segoe UI Light" panose="020B0502040204020203" pitchFamily="34" charset="0"/>
              </a:rPr>
              <a:t>ợc</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coi</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như</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là</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một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thác</a:t>
            </a:r>
            <a:r>
              <a:rPr lang="en-US" sz="2000" dirty="0">
                <a:latin typeface="Cambria" panose="02040503050406030204" pitchFamily="18" charset="0"/>
                <a:ea typeface="Cambria" panose="02040503050406030204" pitchFamily="18" charset="0"/>
                <a:cs typeface="Segoe UI Light" panose="020B0502040204020203" pitchFamily="34" charset="0"/>
              </a:rPr>
              <a:t> n</a:t>
            </a:r>
            <a:r>
              <a:rPr lang="vi-VN" sz="2000" dirty="0">
                <a:latin typeface="Cambria" panose="02040503050406030204" pitchFamily="18" charset="0"/>
                <a:ea typeface="Cambria" panose="02040503050406030204" pitchFamily="18" charset="0"/>
                <a:cs typeface="Segoe UI Light" panose="020B0502040204020203" pitchFamily="34" charset="0"/>
              </a:rPr>
              <a:t>ư</a:t>
            </a:r>
            <a:r>
              <a:rPr lang="en-US" sz="2000" dirty="0" err="1">
                <a:latin typeface="Cambria" panose="02040503050406030204" pitchFamily="18" charset="0"/>
                <a:ea typeface="Cambria" panose="02040503050406030204" pitchFamily="18" charset="0"/>
                <a:cs typeface="Segoe UI Light" panose="020B0502040204020203" pitchFamily="34" charset="0"/>
              </a:rPr>
              <a:t>ớc</a:t>
            </a:r>
            <a:r>
              <a:rPr lang="en-US" sz="2000" dirty="0">
                <a:latin typeface="Cambria" panose="02040503050406030204" pitchFamily="18" charset="0"/>
                <a:ea typeface="Cambria" panose="02040503050406030204" pitchFamily="18" charset="0"/>
                <a:cs typeface="Segoe UI Light" panose="020B0502040204020203" pitchFamily="34" charset="0"/>
              </a:rPr>
              <a:t>.</a:t>
            </a:r>
          </a:p>
          <a:p>
            <a:pPr>
              <a:spcBef>
                <a:spcPts val="600"/>
              </a:spcBef>
              <a:spcAft>
                <a:spcPts val="600"/>
              </a:spcAft>
            </a:pP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xoắn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ốc</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là</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một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trong</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những</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ứng</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cử</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viên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cho</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mô</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hình</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phát</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triển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phần</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mềm</a:t>
            </a:r>
            <a:r>
              <a:rPr lang="en-US" sz="2000" dirty="0">
                <a:latin typeface="Cambria" panose="02040503050406030204" pitchFamily="18" charset="0"/>
                <a:ea typeface="Cambria" panose="02040503050406030204" pitchFamily="18" charset="0"/>
                <a:cs typeface="Segoe UI Light" panose="020B0502040204020203" pitchFamily="34" charset="0"/>
              </a:rPr>
              <a:t> </a:t>
            </a:r>
            <a:r>
              <a:rPr lang="en-US" sz="2000" dirty="0" err="1">
                <a:latin typeface="Cambria" panose="02040503050406030204" pitchFamily="18" charset="0"/>
                <a:ea typeface="Cambria" panose="02040503050406030204" pitchFamily="18" charset="0"/>
                <a:cs typeface="Segoe UI Light" panose="020B0502040204020203" pitchFamily="34" charset="0"/>
              </a:rPr>
              <a:t>hiện</a:t>
            </a:r>
            <a:r>
              <a:rPr lang="en-US" sz="2000" dirty="0">
                <a:latin typeface="Cambria" panose="02040503050406030204" pitchFamily="18" charset="0"/>
                <a:ea typeface="Cambria" panose="02040503050406030204" pitchFamily="18" charset="0"/>
                <a:cs typeface="Segoe UI Light" panose="020B0502040204020203" pitchFamily="34" charset="0"/>
              </a:rPr>
              <a:t> nay.</a:t>
            </a:r>
          </a:p>
          <a:p>
            <a:endParaRPr lang="en-US" dirty="0">
              <a:latin typeface="Segoe UI Light" panose="020B0502040204020203" pitchFamily="34" charset="0"/>
              <a:cs typeface="Segoe UI Light" panose="020B0502040204020203" pitchFamily="34" charset="0"/>
            </a:endParaRPr>
          </a:p>
          <a:p>
            <a:endParaRPr lang="en-US" dirty="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sz="3200" dirty="0">
                <a:latin typeface="Calibri" panose="020F0502020204030204" pitchFamily="34" charset="0"/>
                <a:ea typeface="Cambria" panose="02040503050406030204" pitchFamily="18" charset="0"/>
                <a:cs typeface="Calibri" panose="020F0502020204030204" pitchFamily="34" charset="0"/>
              </a:rPr>
              <a:t>KHÁI NIỆM</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24125" y="1202195"/>
            <a:ext cx="6750155" cy="3316465"/>
          </a:xfrm>
        </p:spPr>
        <p:txBody>
          <a:bodyPr/>
          <a:lstStyle/>
          <a:p>
            <a:pPr>
              <a:spcBef>
                <a:spcPts val="600"/>
              </a:spcBef>
              <a:spcAft>
                <a:spcPts val="600"/>
              </a:spcAft>
            </a:pP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Mô hình xoắn ốc (tiếng Anh: spiral model) là quy trình phát triển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vi-V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định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toán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vi-VN" sz="2000" dirty="0">
                <a:latin typeface="Cambria" panose="02040503050406030204" pitchFamily="18" charset="0"/>
                <a:ea typeface="Cambria" panose="02040503050406030204" pitchFamily="18" charset="0"/>
              </a:rPr>
              <a:t> rủi ro cho các dự án phần mềm. </a:t>
            </a:r>
            <a:endParaRPr lang="en-US" sz="2000" dirty="0">
              <a:latin typeface="Cambria" panose="02040503050406030204" pitchFamily="18" charset="0"/>
              <a:ea typeface="Cambria" panose="02040503050406030204" pitchFamily="18" charset="0"/>
            </a:endParaRPr>
          </a:p>
          <a:p>
            <a:pPr>
              <a:spcBef>
                <a:spcPts val="600"/>
              </a:spcBef>
              <a:spcAft>
                <a:spcPts val="600"/>
              </a:spcAft>
            </a:pPr>
            <a:r>
              <a:rPr lang="en-US" sz="2000" dirty="0">
                <a:latin typeface="Cambria" panose="02040503050406030204" pitchFamily="18" charset="0"/>
                <a:ea typeface="Cambria" panose="02040503050406030204" pitchFamily="18" charset="0"/>
              </a:rPr>
              <a:t> Spiral model k</a:t>
            </a:r>
            <a:r>
              <a:rPr lang="vi-VN" sz="2000" dirty="0">
                <a:latin typeface="Cambria" panose="02040503050406030204" pitchFamily="18" charset="0"/>
                <a:ea typeface="Cambria" panose="02040503050406030204" pitchFamily="18" charset="0"/>
              </a:rPr>
              <a:t>ết hợp của </a:t>
            </a:r>
            <a:r>
              <a:rPr lang="en-US" sz="2000" dirty="0">
                <a:latin typeface="Cambria" panose="02040503050406030204" pitchFamily="18" charset="0"/>
                <a:ea typeface="Cambria" panose="02040503050406030204" pitchFamily="18" charset="0"/>
              </a:rPr>
              <a:t>“</a:t>
            </a:r>
            <a:r>
              <a:rPr lang="vi-VN" sz="2000" dirty="0">
                <a:latin typeface="Cambria" panose="02040503050406030204" pitchFamily="18" charset="0"/>
                <a:ea typeface="Cambria" panose="02040503050406030204" pitchFamily="18" charset="0"/>
              </a:rPr>
              <a:t>thế mạnh</a:t>
            </a:r>
            <a:r>
              <a:rPr lang="en-US" sz="2000" dirty="0">
                <a:latin typeface="Cambria" panose="02040503050406030204" pitchFamily="18" charset="0"/>
                <a:ea typeface="Cambria" panose="02040503050406030204" pitchFamily="18" charset="0"/>
              </a:rPr>
              <a:t>”</a:t>
            </a:r>
            <a:r>
              <a:rPr lang="vi-VN" sz="2000" dirty="0">
                <a:latin typeface="Cambria" panose="02040503050406030204" pitchFamily="18" charset="0"/>
                <a:ea typeface="Cambria" panose="02040503050406030204" pitchFamily="18" charset="0"/>
              </a:rPr>
              <a:t> của các mô hình khác và giải quyết khó khăn của các mô hình trước còn tồn tại. </a:t>
            </a:r>
            <a:endParaRPr lang="en-US" sz="2000" dirty="0">
              <a:latin typeface="Cambria" panose="02040503050406030204" pitchFamily="18" charset="0"/>
              <a:ea typeface="Cambria" panose="02040503050406030204" pitchFamily="18" charset="0"/>
            </a:endParaRP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Dựa trên các mô hình rủi ro riêng biệt của mỗi dự án, mô hình xoắn ốc đưa ra cách áp dụng các yếu tố của một hoặc nhiều mô hình xử lý, chẳng hạn như mô hình</a:t>
            </a:r>
            <a:r>
              <a:rPr lang="en-US" sz="2000" dirty="0">
                <a:latin typeface="Cambria" panose="02040503050406030204" pitchFamily="18" charset="0"/>
                <a:ea typeface="Cambria" panose="02040503050406030204" pitchFamily="18" charset="0"/>
              </a:rPr>
              <a:t> incremental,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waterfall, hay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evolutionary prototyping.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1017270" y="1913119"/>
            <a:ext cx="7109460" cy="1159799"/>
          </a:xfrm>
          <a:prstGeom prst="rect">
            <a:avLst/>
          </a:prstGeom>
          <a:noFill/>
          <a:ln>
            <a:noFill/>
          </a:ln>
        </p:spPr>
        <p:txBody>
          <a:bodyPr lIns="91425" tIns="91425" rIns="91425" bIns="91425" anchor="b" anchorCtr="0">
            <a:noAutofit/>
          </a:bodyPr>
          <a:lstStyle/>
          <a:p>
            <a:pPr lvl="0" algn="ctr" rtl="0">
              <a:spcBef>
                <a:spcPts val="0"/>
              </a:spcBef>
              <a:buNone/>
            </a:pPr>
            <a:r>
              <a:rPr lang="en-US" sz="6200" dirty="0"/>
              <a:t>SPIRAL  MODEL</a:t>
            </a:r>
            <a:endParaRPr lang="en" sz="6200" dirty="0"/>
          </a:p>
        </p:txBody>
      </p:sp>
      <p:sp>
        <p:nvSpPr>
          <p:cNvPr id="556" name="Shape 556"/>
          <p:cNvSpPr/>
          <p:nvPr/>
        </p:nvSpPr>
        <p:spPr>
          <a:xfrm>
            <a:off x="5494773" y="230132"/>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2188560" y="3713458"/>
            <a:ext cx="652788" cy="595080"/>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57">
            <a:extLst>
              <a:ext uri="{FF2B5EF4-FFF2-40B4-BE49-F238E27FC236}">
                <a16:creationId xmlns:a16="http://schemas.microsoft.com/office/drawing/2014/main" id="{CF5A30DE-6B6B-49C9-93C2-E0B1286AD5A9}"/>
              </a:ext>
            </a:extLst>
          </p:cNvPr>
          <p:cNvSpPr/>
          <p:nvPr/>
        </p:nvSpPr>
        <p:spPr>
          <a:xfrm rot="1473079">
            <a:off x="1388155" y="940814"/>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802">
            <a:extLst>
              <a:ext uri="{FF2B5EF4-FFF2-40B4-BE49-F238E27FC236}">
                <a16:creationId xmlns:a16="http://schemas.microsoft.com/office/drawing/2014/main" id="{4FCA7828-693B-4309-9F9C-4CD2F6E4CEAD}"/>
              </a:ext>
            </a:extLst>
          </p:cNvPr>
          <p:cNvSpPr/>
          <p:nvPr/>
        </p:nvSpPr>
        <p:spPr>
          <a:xfrm rot="20209655">
            <a:off x="5863085" y="3436620"/>
            <a:ext cx="1066169" cy="937259"/>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53"/>
        <p:cNvGrpSpPr/>
        <p:nvPr/>
      </p:nvGrpSpPr>
      <p:grpSpPr>
        <a:xfrm>
          <a:off x="0" y="0"/>
          <a:ext cx="0" cy="0"/>
          <a:chOff x="0" y="0"/>
          <a:chExt cx="0" cy="0"/>
        </a:xfrm>
      </p:grpSpPr>
      <p:pic>
        <p:nvPicPr>
          <p:cNvPr id="5" name="Picture 4" descr="A picture containing text, map&#10;&#10;Description generated with very high confidence">
            <a:extLst>
              <a:ext uri="{FF2B5EF4-FFF2-40B4-BE49-F238E27FC236}">
                <a16:creationId xmlns:a16="http://schemas.microsoft.com/office/drawing/2014/main" id="{6DAB365C-1CEF-4D4F-BD4D-8BC2692BCF4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01171238"/>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cs typeface="Segoe UI Semibold" panose="020B0702040204020203" pitchFamily="34" charset="0"/>
              </a:rPr>
              <a:t>GIẢI THÍCH MÔ HÌNH</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24125" y="1202195"/>
            <a:ext cx="6750155" cy="3316465"/>
          </a:xfrm>
        </p:spPr>
        <p:txBody>
          <a:bodyPr/>
          <a:lstStyle/>
          <a:p>
            <a:pPr>
              <a:spcBef>
                <a:spcPts val="600"/>
              </a:spcBef>
              <a:spcAft>
                <a:spcPts val="600"/>
              </a:spcAft>
            </a:pPr>
            <a:r>
              <a:rPr lang="en" sz="2000" dirty="0">
                <a:latin typeface="Cambria" panose="02040503050406030204" pitchFamily="18" charset="0"/>
                <a:ea typeface="Cambria" panose="02040503050406030204" pitchFamily="18" charset="0"/>
              </a:rPr>
              <a:t> M</a:t>
            </a:r>
            <a:r>
              <a:rPr lang="en-US" sz="2000" dirty="0">
                <a:latin typeface="Cambria" panose="02040503050406030204" pitchFamily="18" charset="0"/>
                <a:ea typeface="Cambria" panose="02040503050406030204" pitchFamily="18" charset="0"/>
              </a:rPr>
              <a:t>ô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bởi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hai</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vuông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góc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t>
            </a:r>
            <a:r>
              <a:rPr lang="vi-VN" sz="2000" dirty="0">
                <a:latin typeface="Cambria" panose="02040503050406030204" pitchFamily="18" charset="0"/>
                <a:ea typeface="Cambria" panose="02040503050406030204" pitchFamily="18" charset="0"/>
              </a:rPr>
              <a:t>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trục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toạ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Oxy. </a:t>
            </a:r>
            <a:r>
              <a:rPr lang="en-US" sz="2000" dirty="0" err="1">
                <a:latin typeface="Cambria" panose="02040503050406030204" pitchFamily="18" charset="0"/>
                <a:ea typeface="Cambria" panose="02040503050406030204" pitchFamily="18" charset="0"/>
              </a:rPr>
              <a:t>Nó</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chia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4 </a:t>
            </a:r>
            <a:r>
              <a:rPr lang="en-US" sz="2000" dirty="0" err="1">
                <a:latin typeface="Cambria" panose="02040503050406030204" pitchFamily="18" charset="0"/>
                <a:ea typeface="Cambria" panose="02040503050406030204" pitchFamily="18" charset="0"/>
              </a:rPr>
              <a:t>vùng</a:t>
            </a:r>
            <a:r>
              <a:rPr lang="en-US" sz="2000" dirty="0">
                <a:latin typeface="Cambria" panose="02040503050406030204" pitchFamily="18" charset="0"/>
                <a:ea typeface="Cambria" panose="02040503050406030204" pitchFamily="18" charset="0"/>
              </a:rPr>
              <a:t>, t</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ứng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4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triển</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xoắn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ốc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phía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trong</a:t>
            </a:r>
            <a:r>
              <a:rPr lang="en-US" sz="2000" dirty="0">
                <a:latin typeface="Cambria" panose="02040503050406030204" pitchFamily="18" charset="0"/>
                <a:ea typeface="Cambria" panose="02040503050406030204" pitchFamily="18" charset="0"/>
              </a:rPr>
              <a:t> ra </a:t>
            </a:r>
            <a:r>
              <a:rPr lang="en-US" sz="2000" dirty="0" err="1">
                <a:latin typeface="Cambria" panose="02040503050406030204" pitchFamily="18" charset="0"/>
                <a:ea typeface="Cambria" panose="02040503050406030204" pitchFamily="18" charset="0"/>
              </a:rPr>
              <a:t>phía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ngoài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đồng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hồ</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dài</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xoắn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ốc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diễn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trị</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luỹ</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chi </a:t>
            </a:r>
            <a:r>
              <a:rPr lang="en-US" sz="2000" dirty="0" err="1">
                <a:latin typeface="Cambria" panose="02040503050406030204" pitchFamily="18" charset="0"/>
                <a:ea typeface="Cambria" panose="02040503050406030204" pitchFamily="18" charset="0"/>
              </a:rPr>
              <a:t>phí</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err="1">
                <a:latin typeface="Cambria" panose="02040503050406030204" pitchFamily="18" charset="0"/>
                <a:ea typeface="Cambria" panose="02040503050406030204" pitchFamily="18" charset="0"/>
              </a:rPr>
              <a:t>Mỗi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vòng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tròn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xoắn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ốc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diễn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mỗi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triển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a:t>
            </a:r>
            <a:endParaRPr lang="e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39393700"/>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US" sz="3200" dirty="0">
                <a:latin typeface="Segoe UI Semibold" panose="020B0702040204020203" pitchFamily="34" charset="0"/>
                <a:ea typeface="Cambria" panose="02040503050406030204" pitchFamily="18" charset="0"/>
                <a:cs typeface="Segoe UI Semibold" panose="020B0702040204020203" pitchFamily="34" charset="0"/>
              </a:rPr>
              <a:t>GIAI ĐOẠN THỨ NHẤT</a:t>
            </a:r>
            <a:endParaRPr lang="en" sz="3200" dirty="0">
              <a:latin typeface="Calibri" panose="020F0502020204030204" pitchFamily="34" charset="0"/>
              <a:ea typeface="Cambria" panose="02040503050406030204" pitchFamily="18" charset="0"/>
              <a:cs typeface="Calibri" panose="020F0502020204030204" pitchFamily="34" charset="0"/>
            </a:endParaRPr>
          </a:p>
        </p:txBody>
      </p:sp>
      <p:sp>
        <p:nvSpPr>
          <p:cNvPr id="7" name="Text Placeholder 6">
            <a:extLst>
              <a:ext uri="{FF2B5EF4-FFF2-40B4-BE49-F238E27FC236}">
                <a16:creationId xmlns:a16="http://schemas.microsoft.com/office/drawing/2014/main" id="{F22AC6F6-0713-44C4-9130-A66BE3058FAC}"/>
              </a:ext>
            </a:extLst>
          </p:cNvPr>
          <p:cNvSpPr>
            <a:spLocks noGrp="1"/>
          </p:cNvSpPr>
          <p:nvPr>
            <p:ph type="body" idx="1"/>
          </p:nvPr>
        </p:nvSpPr>
        <p:spPr>
          <a:xfrm>
            <a:off x="855109" y="1082425"/>
            <a:ext cx="6750155" cy="3125965"/>
          </a:xfrm>
        </p:spPr>
        <p:txBody>
          <a:bodyPr/>
          <a:lstStyle/>
          <a:p>
            <a:pPr>
              <a:spcBef>
                <a:spcPts val="600"/>
              </a:spcBef>
              <a:spcAft>
                <a:spcPts val="600"/>
              </a:spcAft>
            </a:pPr>
            <a:r>
              <a:rPr lang="en"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Bắt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góc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t</a:t>
            </a:r>
            <a:r>
              <a:rPr lang="vi-VN" sz="2000" dirty="0">
                <a:latin typeface="Cambria" panose="02040503050406030204" pitchFamily="18" charset="0"/>
                <a:ea typeface="Cambria" panose="02040503050406030204" pitchFamily="18" charset="0"/>
              </a:rPr>
              <a:t>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phía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trái</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định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mục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tiêu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pha</a:t>
            </a:r>
            <a:r>
              <a:rPr lang="en-US" sz="2000" dirty="0">
                <a:latin typeface="Cambria" panose="02040503050406030204" pitchFamily="18" charset="0"/>
                <a:ea typeface="Cambria" panose="02040503050406030204" pitchFamily="18" charset="0"/>
              </a:rPr>
              <a:t> : </a:t>
            </a:r>
            <a:r>
              <a:rPr lang="en-US" sz="2000" dirty="0" err="1">
                <a:latin typeface="Cambria" panose="02040503050406030204" pitchFamily="18" charset="0"/>
                <a:ea typeface="Cambria" panose="02040503050406030204" pitchFamily="18" charset="0"/>
              </a:rPr>
              <a:t>hiệu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suất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sự</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thay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đổi</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a:latin typeface="Cambria" panose="02040503050406030204" pitchFamily="18" charset="0"/>
                <a:ea typeface="Cambria" panose="02040503050406030204" pitchFamily="18" charset="0"/>
              </a:rPr>
              <a:t>a ra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thực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hiện</a:t>
            </a:r>
            <a:r>
              <a:rPr lang="en-US" sz="2000" dirty="0">
                <a:latin typeface="Cambria" panose="02040503050406030204" pitchFamily="18" charset="0"/>
                <a:ea typeface="Cambria" panose="02040503050406030204" pitchFamily="18" charset="0"/>
              </a:rPr>
              <a:t> đ</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mục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tiêu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 </a:t>
            </a:r>
            <a:r>
              <a:rPr lang="en-US" sz="2000" dirty="0" err="1">
                <a:latin typeface="Cambria" panose="02040503050406030204" pitchFamily="18" charset="0"/>
                <a:ea typeface="Cambria" panose="02040503050406030204" pitchFamily="18" charset="0"/>
              </a:rPr>
              <a:t>ph</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án</a:t>
            </a:r>
            <a:r>
              <a:rPr lang="en-US" sz="2000" dirty="0">
                <a:latin typeface="Cambria" panose="02040503050406030204" pitchFamily="18" charset="0"/>
                <a:ea typeface="Cambria" panose="02040503050406030204" pitchFamily="18" charset="0"/>
              </a:rPr>
              <a:t> A, </a:t>
            </a:r>
            <a:r>
              <a:rPr lang="en-US" sz="2000" dirty="0" err="1">
                <a:latin typeface="Cambria" panose="02040503050406030204" pitchFamily="18" charset="0"/>
                <a:ea typeface="Cambria" panose="02040503050406030204" pitchFamily="18" charset="0"/>
              </a:rPr>
              <a:t>ph</a:t>
            </a:r>
            <a:r>
              <a:rPr lang="vi-VN" sz="2000" dirty="0">
                <a:latin typeface="Cambria" panose="02040503050406030204" pitchFamily="18" charset="0"/>
                <a:ea typeface="Cambria" panose="02040503050406030204" pitchFamily="18" charset="0"/>
              </a:rPr>
              <a:t>ư</a:t>
            </a:r>
            <a:r>
              <a:rPr lang="en-US" sz="2000" dirty="0" err="1">
                <a:latin typeface="Cambria" panose="02040503050406030204" pitchFamily="18" charset="0"/>
                <a:ea typeface="Cambria" panose="02040503050406030204" pitchFamily="18" charset="0"/>
              </a:rPr>
              <a:t>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án</a:t>
            </a:r>
            <a:r>
              <a:rPr lang="en-US" sz="2000" dirty="0">
                <a:latin typeface="Cambria" panose="02040503050406030204" pitchFamily="18" charset="0"/>
                <a:ea typeface="Cambria" panose="02040503050406030204" pitchFamily="18" charset="0"/>
              </a:rPr>
              <a:t> B, </a:t>
            </a:r>
            <a:r>
              <a:rPr lang="en-US" sz="2000" dirty="0" err="1">
                <a:latin typeface="Cambria" panose="02040503050406030204" pitchFamily="18" charset="0"/>
                <a:ea typeface="Cambria" panose="02040503050406030204" pitchFamily="18" charset="0"/>
              </a:rPr>
              <a:t>tái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mua</a:t>
            </a:r>
            <a:r>
              <a:rPr lang="en-US" sz="2000" dirty="0">
                <a:latin typeface="Cambria" panose="02040503050406030204" pitchFamily="18" charset="0"/>
                <a:ea typeface="Cambria" panose="02040503050406030204" pitchFamily="18" charset="0"/>
              </a:rPr>
              <a:t>,…</a:t>
            </a:r>
          </a:p>
          <a:p>
            <a:pPr>
              <a:spcBef>
                <a:spcPts val="600"/>
              </a:spcBef>
              <a:spcAft>
                <a:spcPts val="600"/>
              </a:spcAft>
            </a:pP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buộc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gồm</a:t>
            </a:r>
            <a:r>
              <a:rPr lang="en-US" sz="2000" dirty="0">
                <a:latin typeface="Cambria" panose="02040503050406030204" pitchFamily="18" charset="0"/>
                <a:ea typeface="Cambria" panose="02040503050406030204" pitchFamily="18" charset="0"/>
              </a:rPr>
              <a:t> : chi </a:t>
            </a:r>
            <a:r>
              <a:rPr lang="en-US" sz="2000" dirty="0" err="1">
                <a:latin typeface="Cambria" panose="02040503050406030204" pitchFamily="18" charset="0"/>
                <a:ea typeface="Cambria" panose="02040503050406030204" pitchFamily="18" charset="0"/>
              </a:rPr>
              <a:t>phí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hoạch</a:t>
            </a:r>
            <a:r>
              <a:rPr lang="en-US" sz="2000" dirty="0">
                <a:latin typeface="Cambria" panose="02040503050406030204" pitchFamily="18" charset="0"/>
                <a:ea typeface="Cambria" panose="02040503050406030204" pitchFamily="18" charset="0"/>
              </a:rPr>
              <a:t>,…</a:t>
            </a:r>
          </a:p>
        </p:txBody>
      </p:sp>
      <p:sp>
        <p:nvSpPr>
          <p:cNvPr id="4" name="Shape 790">
            <a:extLst>
              <a:ext uri="{FF2B5EF4-FFF2-40B4-BE49-F238E27FC236}">
                <a16:creationId xmlns:a16="http://schemas.microsoft.com/office/drawing/2014/main" id="{18767EFC-EDE5-42A6-9B95-B4D7737C5896}"/>
              </a:ext>
            </a:extLst>
          </p:cNvPr>
          <p:cNvSpPr/>
          <p:nvPr/>
        </p:nvSpPr>
        <p:spPr>
          <a:xfrm>
            <a:off x="557425" y="4356490"/>
            <a:ext cx="579120" cy="489830"/>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 name="TextBox 1">
            <a:extLst>
              <a:ext uri="{FF2B5EF4-FFF2-40B4-BE49-F238E27FC236}">
                <a16:creationId xmlns:a16="http://schemas.microsoft.com/office/drawing/2014/main" id="{1149BE9F-A2D2-458E-99F3-310B5A6E01A7}"/>
              </a:ext>
            </a:extLst>
          </p:cNvPr>
          <p:cNvSpPr txBox="1"/>
          <p:nvPr/>
        </p:nvSpPr>
        <p:spPr>
          <a:xfrm>
            <a:off x="1265424" y="4208390"/>
            <a:ext cx="6468876" cy="769441"/>
          </a:xfrm>
          <a:prstGeom prst="rect">
            <a:avLst/>
          </a:prstGeom>
          <a:noFill/>
        </p:spPr>
        <p:txBody>
          <a:bodyPr wrap="square" rtlCol="0">
            <a:spAutoFit/>
          </a:bodyPr>
          <a:lstStyle/>
          <a:p>
            <a:r>
              <a:rPr lang="en-US" sz="2200" b="1" dirty="0" err="1">
                <a:solidFill>
                  <a:srgbClr val="C00000"/>
                </a:solidFill>
                <a:latin typeface="Cambria" panose="02040503050406030204" pitchFamily="18" charset="0"/>
                <a:ea typeface="Cambria" panose="02040503050406030204" pitchFamily="18" charset="0"/>
              </a:rPr>
              <a:t>Kết</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quả</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của</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giai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đoạn</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này</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là</a:t>
            </a:r>
            <a:r>
              <a:rPr lang="en-US" sz="2200" b="1" dirty="0">
                <a:solidFill>
                  <a:srgbClr val="C00000"/>
                </a:solidFill>
                <a:latin typeface="Cambria" panose="02040503050406030204" pitchFamily="18" charset="0"/>
                <a:ea typeface="Cambria" panose="02040503050406030204" pitchFamily="18" charset="0"/>
              </a:rPr>
              <a:t> : </a:t>
            </a:r>
            <a:r>
              <a:rPr lang="en-US" sz="2200" b="1" dirty="0" err="1">
                <a:solidFill>
                  <a:srgbClr val="C00000"/>
                </a:solidFill>
                <a:latin typeface="Cambria" panose="02040503050406030204" pitchFamily="18" charset="0"/>
                <a:ea typeface="Cambria" panose="02040503050406030204" pitchFamily="18" charset="0"/>
              </a:rPr>
              <a:t>chọn</a:t>
            </a:r>
            <a:r>
              <a:rPr lang="en-US" sz="2200" b="1" dirty="0">
                <a:solidFill>
                  <a:srgbClr val="C00000"/>
                </a:solidFill>
                <a:latin typeface="Cambria" panose="02040503050406030204" pitchFamily="18" charset="0"/>
                <a:ea typeface="Cambria" panose="02040503050406030204" pitchFamily="18" charset="0"/>
              </a:rPr>
              <a:t> đ</a:t>
            </a:r>
            <a:r>
              <a:rPr lang="vi-VN" sz="2200" b="1" dirty="0">
                <a:solidFill>
                  <a:srgbClr val="C00000"/>
                </a:solidFill>
                <a:latin typeface="Cambria" panose="02040503050406030204" pitchFamily="18" charset="0"/>
                <a:ea typeface="Cambria" panose="02040503050406030204" pitchFamily="18" charset="0"/>
              </a:rPr>
              <a:t>ư</a:t>
            </a:r>
            <a:r>
              <a:rPr lang="en-US" sz="2200" b="1" dirty="0" err="1">
                <a:solidFill>
                  <a:srgbClr val="C00000"/>
                </a:solidFill>
                <a:latin typeface="Cambria" panose="02040503050406030204" pitchFamily="18" charset="0"/>
                <a:ea typeface="Cambria" panose="02040503050406030204" pitchFamily="18" charset="0"/>
              </a:rPr>
              <a:t>ợc</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ph</a:t>
            </a:r>
            <a:r>
              <a:rPr lang="vi-VN" sz="2200" b="1" dirty="0">
                <a:solidFill>
                  <a:srgbClr val="C00000"/>
                </a:solidFill>
                <a:latin typeface="Cambria" panose="02040503050406030204" pitchFamily="18" charset="0"/>
                <a:ea typeface="Cambria" panose="02040503050406030204" pitchFamily="18" charset="0"/>
              </a:rPr>
              <a:t>ư</a:t>
            </a:r>
            <a:r>
              <a:rPr lang="en-US" sz="2200" b="1" dirty="0" err="1">
                <a:solidFill>
                  <a:srgbClr val="C00000"/>
                </a:solidFill>
                <a:latin typeface="Cambria" panose="02040503050406030204" pitchFamily="18" charset="0"/>
                <a:ea typeface="Cambria" panose="02040503050406030204" pitchFamily="18" charset="0"/>
              </a:rPr>
              <a:t>ơng</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án</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giải</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pháp</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thích</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hợp</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cho</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dự</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án</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của</a:t>
            </a:r>
            <a:r>
              <a:rPr lang="en-US" sz="2200" b="1" dirty="0">
                <a:solidFill>
                  <a:srgbClr val="C00000"/>
                </a:solidFill>
                <a:latin typeface="Cambria" panose="02040503050406030204" pitchFamily="18" charset="0"/>
                <a:ea typeface="Cambria" panose="02040503050406030204" pitchFamily="18" charset="0"/>
              </a:rPr>
              <a:t> </a:t>
            </a:r>
            <a:r>
              <a:rPr lang="en-US" sz="2200" b="1" dirty="0" err="1">
                <a:solidFill>
                  <a:srgbClr val="C00000"/>
                </a:solidFill>
                <a:latin typeface="Cambria" panose="02040503050406030204" pitchFamily="18" charset="0"/>
                <a:ea typeface="Cambria" panose="02040503050406030204" pitchFamily="18" charset="0"/>
              </a:rPr>
              <a:t>mình</a:t>
            </a:r>
            <a:endParaRPr lang="en-US" sz="2200" b="1"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27745896"/>
      </p:ext>
    </p:extLst>
  </p:cSld>
  <p:clrMapOvr>
    <a:masterClrMapping/>
  </p:clrMapOvr>
  <p:transition spd="slow">
    <p:cut/>
  </p:transition>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1596</Words>
  <Application>Microsoft Office PowerPoint</Application>
  <PresentationFormat>On-screen Show (16:9)</PresentationFormat>
  <Paragraphs>113</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Segoe UI Semibold</vt:lpstr>
      <vt:lpstr>Arial</vt:lpstr>
      <vt:lpstr>Dosis</vt:lpstr>
      <vt:lpstr>Cambria</vt:lpstr>
      <vt:lpstr>Segoe UI Light</vt:lpstr>
      <vt:lpstr>Sniglet</vt:lpstr>
      <vt:lpstr>Calibri</vt:lpstr>
      <vt:lpstr>Candara</vt:lpstr>
      <vt:lpstr>Sitka Banner</vt:lpstr>
      <vt:lpstr>Friar template</vt:lpstr>
      <vt:lpstr>SPIRAL MODEL</vt:lpstr>
      <vt:lpstr>Nhóm thuyết trình : GoTeam</vt:lpstr>
      <vt:lpstr>NỘI DUNG </vt:lpstr>
      <vt:lpstr>GIỚI THIỆU</vt:lpstr>
      <vt:lpstr>KHÁI NIỆM</vt:lpstr>
      <vt:lpstr>SPIRAL  MODEL</vt:lpstr>
      <vt:lpstr>PowerPoint Presentation</vt:lpstr>
      <vt:lpstr>GIẢI THÍCH MÔ HÌNH</vt:lpstr>
      <vt:lpstr>GIAI ĐOẠN THỨ NHẤT</vt:lpstr>
      <vt:lpstr>GIAI ĐOẠN THỨ HAI</vt:lpstr>
      <vt:lpstr>GIAI ĐOẠN THỨ BA</vt:lpstr>
      <vt:lpstr>GIAI ĐOẠN THỨ TƯ</vt:lpstr>
      <vt:lpstr>GIẢI THÍCH MÔ HÌNH</vt:lpstr>
      <vt:lpstr>NHẬN XÉT</vt:lpstr>
      <vt:lpstr>CÁC RỦI RO CƠ BẢN  VÀ HƯỚNG GIẢI QUYẾT</vt:lpstr>
      <vt:lpstr>PowerPoint Presentation</vt:lpstr>
      <vt:lpstr>KẾ HOẠCH QUẢN LÝ RỦI RO</vt:lpstr>
      <vt:lpstr>ƯU ĐIỂM VÀ NHƯỢC ĐIỂM CỦA MÔ HÌNH XOẮN ỐC</vt:lpstr>
      <vt:lpstr>ƯU ĐIỂM</vt:lpstr>
      <vt:lpstr>NHƯỢC ĐIỂM</vt:lpstr>
      <vt:lpstr>PHẠM VI ÁP DỤNG</vt:lpstr>
      <vt:lpstr>KẾT LUẬN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dc:creator>Hạnh Trần Xuân</dc:creator>
  <cp:lastModifiedBy>HẠNH TRẦN XUÂN</cp:lastModifiedBy>
  <cp:revision>31</cp:revision>
  <dcterms:modified xsi:type="dcterms:W3CDTF">2018-05-03T17:34:40Z</dcterms:modified>
</cp:coreProperties>
</file>